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701" autoAdjust="0"/>
  </p:normalViewPr>
  <p:slideViewPr>
    <p:cSldViewPr>
      <p:cViewPr varScale="1">
        <p:scale>
          <a:sx n="52" d="100"/>
          <a:sy n="52" d="100"/>
        </p:scale>
        <p:origin x="-1314"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5270262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DISCUTIAMO DELL'UTILIZZO DELLA GUIDA ECOGRAFICA DURANTE STENTING URETERALE RETROGRADO, UNA DELLE PROCEDURE MAGGIORMENTE PRATICATE IN AMBITO UROLOGICO</a:t>
            </a:r>
            <a:endParaRPr lang="it-IT" dirty="0"/>
          </a:p>
        </p:txBody>
      </p:sp>
    </p:spTree>
    <p:extLst>
      <p:ext uri="{BB962C8B-B14F-4D97-AF65-F5344CB8AC3E}">
        <p14:creationId xmlns:p14="http://schemas.microsoft.com/office/powerpoint/2010/main" val="125259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UNICA DIFFERENZA SIGNIFICATIVA RISCONTRATA</a:t>
            </a:r>
            <a:r>
              <a:rPr lang="it-IT" baseline="0" dirty="0" smtClean="0"/>
              <a:t> E’ STATA QUELLA RELATIVA ALLA DURATA DELLA PROCEDURA, RISULTATA SIGNIFICATIVAMENTE MINORE NEL GRUPPO IN CUI LA PROCEDURA E’ STATA ESEGUITA SOTTO GUIDA </a:t>
            </a:r>
            <a:r>
              <a:rPr lang="it-IT" baseline="0" dirty="0" err="1" smtClean="0"/>
              <a:t>ECOGRAFICA…</a:t>
            </a:r>
            <a:r>
              <a:rPr lang="it-IT" baseline="0" dirty="0" smtClean="0"/>
              <a:t>.</a:t>
            </a:r>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PUR CON LE LIMITAZIONI DELLO STUDIO, NONOSTANTE LO STUDIO CONTRASTOGRAFICO PRIMA DELLA INSERZIONE DELLO STENT SIA FORTEMENTE RACCOMANDATO </a:t>
            </a:r>
            <a:r>
              <a:rPr lang="it-IT" dirty="0" err="1" smtClean="0"/>
              <a:t>COSì</a:t>
            </a:r>
            <a:r>
              <a:rPr lang="it-IT" dirty="0" smtClean="0"/>
              <a:t> DA DEFINIRE L’ANATOMIA DELL’URETERE E DEL SISTEMA COLLETTORE URINARIO, RITENIAMO </a:t>
            </a:r>
            <a:r>
              <a:rPr lang="it-IT" dirty="0" err="1" smtClean="0"/>
              <a:t>CHE…</a:t>
            </a:r>
            <a:r>
              <a:rPr lang="it-IT"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 IL CATETERISMO URETERALE RETROGRADO ECOGUIDATO POSSA, IN CASI SELEZIONATI </a:t>
            </a:r>
            <a:r>
              <a:rPr lang="it-IT" dirty="0" smtClean="0"/>
              <a:t>( OVVERO PAZIENTI </a:t>
            </a:r>
            <a:r>
              <a:rPr lang="it-IT" dirty="0" smtClean="0"/>
              <a:t>CON BMI</a:t>
            </a:r>
            <a:r>
              <a:rPr lang="it-IT" baseline="0" dirty="0" smtClean="0"/>
              <a:t> NORMALE, NON ONCOLOGICI, NON SETTICI, EVENTUALMENTE GIA’ STUDIATI CON ALTRE METODICHE DI IMAGING CON MDC), RAPPRESENTARE UNA VALIDA, RAPIDA, RIPRODUCIBILE E SICURA METODICA PER IL PAZIENTE…. EVITANDO PERDIPIE’ L'ESPOSIZIONE A RADIAZIONI IONIZZANTI SIA AL PAZIENTE CHE AGLI OPERATORI E AI RESTANTI MEMBRI DELL’EQUIPE IN SALA….</a:t>
            </a:r>
            <a:endParaRPr lang="it-IT" dirty="0" smtClean="0"/>
          </a:p>
          <a:p>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L’ </a:t>
            </a:r>
            <a:r>
              <a:rPr lang="it-IT" baseline="0" dirty="0" smtClean="0"/>
              <a:t>OSTRUZIONE </a:t>
            </a:r>
            <a:r>
              <a:rPr lang="it-IT" baseline="0" dirty="0" smtClean="0"/>
              <a:t>URETERALE, CAUSATA DA ALTERAZIONI DELLA PARETE </a:t>
            </a:r>
            <a:r>
              <a:rPr lang="it-IT" baseline="0" dirty="0" smtClean="0"/>
              <a:t>,CORPI </a:t>
            </a:r>
            <a:r>
              <a:rPr lang="it-IT" baseline="0" dirty="0" smtClean="0"/>
              <a:t>LITIASICI ENDOLUMINALI O DALLA COMPRESSIONE AB EXTRINSECO, RAPPRESENTA LA PRINCIPALE INDICAZIONE ALLA ESECUZIONE DI UNO STENTING URETERALE RETROGRADO….</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L’OSTRUZIONE URETERALE SU BASE NEOPLASTICA E’ GENERALMENTE CONSIDERATA COME UNA INDICAZIONE AL CATETERISMO ANTEROGRADO PERCUTANEO VISTA LA RISCONTRATA MAGGIORE PROBABILITA’ </a:t>
            </a:r>
            <a:r>
              <a:rPr lang="it-IT" dirty="0" err="1" smtClean="0"/>
              <a:t>DI</a:t>
            </a:r>
            <a:r>
              <a:rPr lang="it-IT" dirty="0" smtClean="0"/>
              <a:t> INSUCCESSO DELLA MANOVRA QUALORA ESEGUITA PER VIA ENDOSCOPICA</a:t>
            </a:r>
            <a:r>
              <a:rPr lang="it-IT" baseline="0" dirty="0" smtClean="0"/>
              <a:t> E </a:t>
            </a:r>
            <a:r>
              <a:rPr lang="it-IT" baseline="0" dirty="0" err="1" smtClean="0"/>
              <a:t>RETROGRADA…</a:t>
            </a:r>
            <a:r>
              <a:rPr lang="it-IT" baseline="0" dirty="0" smtClean="0"/>
              <a:t>.</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LA RISOLUZIONE DELL’OSTRUZIONE URETERALE IN CASO </a:t>
            </a:r>
            <a:r>
              <a:rPr lang="it-IT" dirty="0" err="1" smtClean="0"/>
              <a:t>DI</a:t>
            </a:r>
            <a:r>
              <a:rPr lang="it-IT" dirty="0" smtClean="0"/>
              <a:t> CAUSE LITIASICHE E NON, MA </a:t>
            </a:r>
            <a:r>
              <a:rPr lang="it-IT" dirty="0" err="1" smtClean="0"/>
              <a:t>DI</a:t>
            </a:r>
            <a:r>
              <a:rPr lang="it-IT" dirty="0" smtClean="0"/>
              <a:t> CARATTERE NON MALIGNO, E’ DUNQUE GARANTITA DALLO</a:t>
            </a:r>
            <a:r>
              <a:rPr lang="it-IT" baseline="0" dirty="0" smtClean="0"/>
              <a:t> STENTING </a:t>
            </a:r>
            <a:r>
              <a:rPr lang="it-IT" baseline="0" dirty="0" err="1" smtClean="0"/>
              <a:t>RETROGRADO…</a:t>
            </a:r>
            <a:r>
              <a:rPr lang="it-IT" dirty="0" smtClean="0"/>
              <a:t> </a:t>
            </a: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LA GUIDA ECOGRAFICA ALLA PROCEDURA</a:t>
            </a:r>
            <a:r>
              <a:rPr lang="it-IT" baseline="0" dirty="0" smtClean="0"/>
              <a:t> PUO’ ESSERE </a:t>
            </a:r>
            <a:r>
              <a:rPr lang="it-IT" baseline="0" dirty="0" smtClean="0"/>
              <a:t>CONSIDERATA UN </a:t>
            </a:r>
            <a:r>
              <a:rPr lang="it-IT" baseline="0" dirty="0" smtClean="0"/>
              <a:t>APPROCCIO PRATICO, EFFICACE E SICURO LIMITANDO L’ESPOSIZIONE DI PAZIENTE ED OPERATORI ALLE RADIAZIONI IONIZZANTI DELLA PIU’ DI FREQUENTE IN USO GUIDA FLUOROSCOPICA? </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ABBIAMO RIVISTO RETROSPETTIVAMENTE LA CASISTICA RELATIVA A PROCEDURE </a:t>
            </a:r>
            <a:r>
              <a:rPr lang="it-IT" dirty="0" err="1" smtClean="0"/>
              <a:t>DI</a:t>
            </a:r>
            <a:r>
              <a:rPr lang="it-IT" dirty="0" smtClean="0"/>
              <a:t> STENTING RETROGRADO ESEGUITE CON GUIDA ECOGRAFICA TRA IL 2014 ED IL 2019 PER DIVERSE INDICAZIONI NON </a:t>
            </a:r>
            <a:r>
              <a:rPr lang="it-IT" dirty="0" err="1" smtClean="0"/>
              <a:t>ONCOLOGICHE…</a:t>
            </a:r>
            <a:r>
              <a:rPr lang="it-IT" dirty="0" smtClean="0"/>
              <a:t> LA GUIDA FLUOROSCOPICA ERA TENUTA IN STAND BY PRONTA PER L’EVENTUALE</a:t>
            </a:r>
            <a:r>
              <a:rPr lang="it-IT" baseline="0" dirty="0" smtClean="0"/>
              <a:t> NECESSITA’ </a:t>
            </a:r>
            <a:r>
              <a:rPr lang="it-IT" baseline="0" dirty="0" err="1" smtClean="0"/>
              <a:t>DI</a:t>
            </a:r>
            <a:r>
              <a:rPr lang="it-IT" baseline="0" dirty="0" smtClean="0"/>
              <a:t> UN SUO </a:t>
            </a:r>
            <a:r>
              <a:rPr lang="it-IT" baseline="0" dirty="0" err="1" smtClean="0"/>
              <a:t>UTILIZZO…</a:t>
            </a:r>
            <a:r>
              <a:rPr lang="it-IT" baseline="0" dirty="0" smtClean="0"/>
              <a:t>. IL PAZIENTE ERA SEDATO, IN SALA </a:t>
            </a:r>
            <a:r>
              <a:rPr lang="it-IT" baseline="0" dirty="0" smtClean="0"/>
              <a:t>OPERATORIA. La procedura ha previsto la simultanea presenza di due operatori ... uno in campo sterile per la manovra endoscopica ... un altro alla esecuzione della ecografia</a:t>
            </a:r>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RIPORTIAMO NELLA TABELLA LE INDICAZIONI NON</a:t>
            </a:r>
            <a:r>
              <a:rPr lang="it-IT" baseline="0" dirty="0" smtClean="0"/>
              <a:t> ONCOLOGICHE AL POSIZIONAMENTO DELLO </a:t>
            </a:r>
            <a:r>
              <a:rPr lang="it-IT" baseline="0" dirty="0" err="1" smtClean="0"/>
              <a:t>STENT…</a:t>
            </a:r>
            <a:r>
              <a:rPr lang="it-IT" baseline="0" dirty="0" smtClean="0"/>
              <a:t>. PREVALENTE E’ STATA QUELLA DELLA IDRONEFROSI IN ASSENZA </a:t>
            </a:r>
            <a:r>
              <a:rPr lang="it-IT" baseline="0" dirty="0" err="1" smtClean="0"/>
              <a:t>DI</a:t>
            </a:r>
            <a:r>
              <a:rPr lang="it-IT" baseline="0" dirty="0" smtClean="0"/>
              <a:t> UNO STATO </a:t>
            </a:r>
            <a:r>
              <a:rPr lang="it-IT" baseline="0" dirty="0" err="1" smtClean="0"/>
              <a:t>SETTICO…</a:t>
            </a: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smtClean="0"/>
              <a:t>VENGONO</a:t>
            </a:r>
            <a:r>
              <a:rPr lang="it-IT" baseline="0" dirty="0" smtClean="0"/>
              <a:t> QUI SCHEMATIZZATE LE CARATTERISTICHE DEI NOSTRI PAZIENTI E GLI OUTCOME DELLA PROCEDURA…</a:t>
            </a:r>
            <a:endParaRPr lang="it-IT" dirty="0"/>
          </a:p>
        </p:txBody>
      </p:sp>
    </p:spTree>
    <p:extLst>
      <p:ext uri="{BB962C8B-B14F-4D97-AF65-F5344CB8AC3E}">
        <p14:creationId xmlns:p14="http://schemas.microsoft.com/office/powerpoint/2010/main" val="108035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r>
              <a:rPr lang="it-IT" dirty="0" smtClean="0"/>
              <a:t>ABBIAMO</a:t>
            </a:r>
            <a:r>
              <a:rPr lang="it-IT" baseline="0" dirty="0" smtClean="0"/>
              <a:t> COMPARATO IL GRUPPO </a:t>
            </a:r>
            <a:r>
              <a:rPr lang="it-IT" baseline="0" dirty="0" err="1" smtClean="0"/>
              <a:t>DI</a:t>
            </a:r>
            <a:r>
              <a:rPr lang="it-IT" baseline="0" dirty="0" smtClean="0"/>
              <a:t> STUDIO AD UN GRUPPO </a:t>
            </a:r>
            <a:r>
              <a:rPr lang="it-IT" baseline="0" dirty="0" err="1" smtClean="0"/>
              <a:t>DI</a:t>
            </a:r>
            <a:r>
              <a:rPr lang="it-IT" baseline="0" dirty="0" smtClean="0"/>
              <a:t> CONTROLLO COSTITUITO DA 60 PAZIENTI SOTTOPOSTI NELLO STESSO PERIODO A PROCEDURA </a:t>
            </a:r>
            <a:r>
              <a:rPr lang="it-IT" baseline="0" dirty="0" err="1" smtClean="0"/>
              <a:t>DI</a:t>
            </a:r>
            <a:r>
              <a:rPr lang="it-IT" baseline="0" dirty="0" smtClean="0"/>
              <a:t> STENTING RETROGRADO PER INDICAZIONI NON ONCOLOGICHE MA SOTTO GUIDA </a:t>
            </a:r>
            <a:r>
              <a:rPr lang="it-IT" baseline="0" dirty="0" err="1" smtClean="0"/>
              <a:t>FLUOROSCOPICA…</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8724900" y="365125"/>
            <a:ext cx="2628900" cy="5811838"/>
          </a:xfrm>
          <a:prstGeom prst="rect">
            <a:avLst/>
          </a:prstGeom>
        </p:spPr>
        <p:txBody>
          <a:bodyPr/>
          <a:lstStyle/>
          <a:p>
            <a:r>
              <a:t>Titolo Testo</a:t>
            </a:r>
          </a:p>
        </p:txBody>
      </p:sp>
      <p:sp>
        <p:nvSpPr>
          <p:cNvPr id="102" name="Corpo livello uno…"/>
          <p:cNvSpPr txBox="1">
            <a:spLocks noGrp="1"/>
          </p:cNvSpPr>
          <p:nvPr>
            <p:ph type="body" idx="1"/>
          </p:nvPr>
        </p:nvSpPr>
        <p:spPr>
          <a:xfrm>
            <a:off x="838200" y="365125"/>
            <a:ext cx="7734300" cy="58118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olo 1"/>
          <p:cNvSpPr txBox="1">
            <a:spLocks noGrp="1"/>
          </p:cNvSpPr>
          <p:nvPr>
            <p:ph type="ctrTitle"/>
          </p:nvPr>
        </p:nvSpPr>
        <p:spPr>
          <a:xfrm>
            <a:off x="1381092" y="4143380"/>
            <a:ext cx="9386520" cy="1633462"/>
          </a:xfrm>
          <a:prstGeom prst="rect">
            <a:avLst/>
          </a:prstGeom>
        </p:spPr>
        <p:txBody>
          <a:bodyPr>
            <a:noAutofit/>
          </a:bodyPr>
          <a:lstStyle/>
          <a:p>
            <a:r>
              <a:rPr lang="it-IT" sz="1400" dirty="0" smtClean="0">
                <a:latin typeface="+mn-lt"/>
              </a:rPr>
              <a:t>Andrea </a:t>
            </a:r>
            <a:r>
              <a:rPr lang="it-IT" sz="1400" dirty="0" err="1" smtClean="0">
                <a:latin typeface="+mn-lt"/>
              </a:rPr>
              <a:t>Fabiani*</a:t>
            </a:r>
            <a:r>
              <a:rPr lang="it-IT" sz="1400" dirty="0" smtClean="0">
                <a:latin typeface="+mn-lt"/>
              </a:rPr>
              <a:t>, Emanuele Iacobone**, </a:t>
            </a:r>
            <a:r>
              <a:rPr lang="it-IT" sz="1400" u="sng" dirty="0" smtClean="0">
                <a:latin typeface="+mn-lt"/>
              </a:rPr>
              <a:t>Maria Pia </a:t>
            </a:r>
            <a:r>
              <a:rPr lang="it-IT" sz="1400" u="sng" dirty="0" err="1" smtClean="0">
                <a:latin typeface="+mn-lt"/>
              </a:rPr>
              <a:t>Pavia°</a:t>
            </a:r>
            <a:r>
              <a:rPr lang="it-IT" sz="1400" u="sng" dirty="0" smtClean="0">
                <a:latin typeface="+mn-lt"/>
              </a:rPr>
              <a:t>,</a:t>
            </a:r>
            <a:r>
              <a:rPr lang="it-IT" sz="1400" dirty="0" smtClean="0">
                <a:latin typeface="+mn-lt"/>
              </a:rPr>
              <a:t> Luca </a:t>
            </a:r>
            <a:r>
              <a:rPr lang="it-IT" sz="1400" dirty="0" err="1" smtClean="0">
                <a:latin typeface="+mn-lt"/>
              </a:rPr>
              <a:t>Lepri*</a:t>
            </a:r>
            <a:r>
              <a:rPr lang="it-IT" sz="1400" dirty="0" smtClean="0">
                <a:latin typeface="+mn-lt"/>
              </a:rPr>
              <a:t>, Federico Boncagni**, Daniele Elisei**,  Lucilla </a:t>
            </a:r>
            <a:r>
              <a:rPr lang="it-IT" sz="1400" dirty="0" err="1" smtClean="0">
                <a:latin typeface="+mn-lt"/>
              </a:rPr>
              <a:t>Servi*</a:t>
            </a:r>
            <a:r>
              <a:rPr lang="it-IT" sz="1400" dirty="0" smtClean="0">
                <a:latin typeface="+mn-lt"/>
              </a:rPr>
              <a:t>, Giuseppe Tappatà**</a:t>
            </a:r>
            <a:br>
              <a:rPr lang="it-IT" sz="1400" dirty="0" smtClean="0">
                <a:latin typeface="+mn-lt"/>
              </a:rPr>
            </a:br>
            <a:r>
              <a:rPr lang="it-IT" sz="1400" dirty="0" smtClean="0">
                <a:latin typeface="+mn-lt"/>
              </a:rPr>
              <a:t> </a:t>
            </a:r>
            <a:br>
              <a:rPr lang="it-IT" sz="1400" dirty="0" smtClean="0">
                <a:latin typeface="+mn-lt"/>
              </a:rPr>
            </a:br>
            <a:r>
              <a:rPr lang="it-IT" sz="1400" dirty="0" err="1" smtClean="0">
                <a:latin typeface="+mn-lt"/>
              </a:rPr>
              <a:t>*Urology</a:t>
            </a:r>
            <a:r>
              <a:rPr lang="it-IT" sz="1400" dirty="0" smtClean="0">
                <a:latin typeface="+mn-lt"/>
              </a:rPr>
              <a:t> </a:t>
            </a:r>
            <a:r>
              <a:rPr lang="it-IT" sz="1400" dirty="0" err="1" smtClean="0">
                <a:latin typeface="+mn-lt"/>
              </a:rPr>
              <a:t>Unit</a:t>
            </a:r>
            <a:r>
              <a:rPr lang="it-IT" sz="1400" dirty="0" smtClean="0">
                <a:latin typeface="+mn-lt"/>
              </a:rPr>
              <a:t>, </a:t>
            </a:r>
            <a:r>
              <a:rPr lang="it-IT" sz="1400" dirty="0" err="1" smtClean="0">
                <a:latin typeface="+mn-lt"/>
              </a:rPr>
              <a:t>Surgical</a:t>
            </a:r>
            <a:r>
              <a:rPr lang="it-IT" sz="1400" dirty="0" smtClean="0">
                <a:latin typeface="+mn-lt"/>
              </a:rPr>
              <a:t> </a:t>
            </a:r>
            <a:r>
              <a:rPr lang="it-IT" sz="1400" dirty="0" err="1" smtClean="0">
                <a:latin typeface="+mn-lt"/>
              </a:rPr>
              <a:t>Dpt</a:t>
            </a:r>
            <a:r>
              <a:rPr lang="it-IT" sz="1400" dirty="0" smtClean="0">
                <a:latin typeface="+mn-lt"/>
              </a:rPr>
              <a:t>, ASUR MARCHE Area Vasta 3, Macerata (Italy)</a:t>
            </a:r>
            <a:br>
              <a:rPr lang="it-IT" sz="1400" dirty="0" smtClean="0">
                <a:latin typeface="+mn-lt"/>
              </a:rPr>
            </a:br>
            <a:r>
              <a:rPr lang="it-IT" sz="1400" dirty="0" smtClean="0">
                <a:latin typeface="+mn-lt"/>
              </a:rPr>
              <a:t>° </a:t>
            </a:r>
            <a:r>
              <a:rPr lang="it-IT" sz="1400" dirty="0" err="1" smtClean="0">
                <a:latin typeface="+mn-lt"/>
              </a:rPr>
              <a:t>Resident</a:t>
            </a:r>
            <a:r>
              <a:rPr lang="it-IT" sz="1400" dirty="0" smtClean="0">
                <a:latin typeface="+mn-lt"/>
              </a:rPr>
              <a:t>, </a:t>
            </a:r>
            <a:r>
              <a:rPr lang="it-IT" sz="1400" dirty="0" err="1" smtClean="0">
                <a:latin typeface="+mn-lt"/>
              </a:rPr>
              <a:t>Department</a:t>
            </a:r>
            <a:r>
              <a:rPr lang="it-IT" sz="1400" dirty="0" smtClean="0">
                <a:latin typeface="+mn-lt"/>
              </a:rPr>
              <a:t> </a:t>
            </a:r>
            <a:r>
              <a:rPr lang="it-IT" sz="1400" dirty="0" err="1" smtClean="0">
                <a:latin typeface="+mn-lt"/>
              </a:rPr>
              <a:t>of</a:t>
            </a:r>
            <a:r>
              <a:rPr lang="it-IT" sz="1400" dirty="0" smtClean="0">
                <a:latin typeface="+mn-lt"/>
              </a:rPr>
              <a:t> </a:t>
            </a:r>
            <a:r>
              <a:rPr lang="it-IT" sz="1400" dirty="0" err="1" smtClean="0">
                <a:latin typeface="+mn-lt"/>
              </a:rPr>
              <a:t>Urology</a:t>
            </a:r>
            <a:r>
              <a:rPr lang="it-IT" sz="1400" dirty="0" smtClean="0">
                <a:latin typeface="+mn-lt"/>
              </a:rPr>
              <a:t>, Marche </a:t>
            </a:r>
            <a:r>
              <a:rPr lang="it-IT" sz="1400" dirty="0" err="1" smtClean="0">
                <a:latin typeface="+mn-lt"/>
              </a:rPr>
              <a:t>Polythecnic</a:t>
            </a:r>
            <a:r>
              <a:rPr lang="it-IT" sz="1400" dirty="0" smtClean="0">
                <a:latin typeface="+mn-lt"/>
              </a:rPr>
              <a:t> </a:t>
            </a:r>
            <a:r>
              <a:rPr lang="it-IT" sz="1400" dirty="0" err="1" smtClean="0">
                <a:latin typeface="+mn-lt"/>
              </a:rPr>
              <a:t>University</a:t>
            </a:r>
            <a:r>
              <a:rPr lang="it-IT" sz="1400" dirty="0" smtClean="0">
                <a:latin typeface="+mn-lt"/>
              </a:rPr>
              <a:t>, Ancona (Italy)</a:t>
            </a:r>
            <a:br>
              <a:rPr lang="it-IT" sz="1400" dirty="0" smtClean="0">
                <a:latin typeface="+mn-lt"/>
              </a:rPr>
            </a:br>
            <a:r>
              <a:rPr lang="it-IT" sz="1400" dirty="0" smtClean="0">
                <a:latin typeface="+mn-lt"/>
              </a:rPr>
              <a:t>** </a:t>
            </a:r>
            <a:r>
              <a:rPr lang="it-IT" sz="1400" dirty="0" err="1" smtClean="0">
                <a:latin typeface="+mn-lt"/>
              </a:rPr>
              <a:t>Departmente</a:t>
            </a:r>
            <a:r>
              <a:rPr lang="it-IT" sz="1400" dirty="0" smtClean="0">
                <a:latin typeface="+mn-lt"/>
              </a:rPr>
              <a:t> </a:t>
            </a:r>
            <a:r>
              <a:rPr lang="it-IT" sz="1400" dirty="0" err="1" smtClean="0">
                <a:latin typeface="+mn-lt"/>
              </a:rPr>
              <a:t>of</a:t>
            </a:r>
            <a:r>
              <a:rPr lang="it-IT" sz="1400" dirty="0" smtClean="0">
                <a:latin typeface="+mn-lt"/>
              </a:rPr>
              <a:t> Intensive Care, ASUR MARCHE Area Vasta 3, Macerata (Italy)</a:t>
            </a:r>
            <a:br>
              <a:rPr lang="it-IT" sz="1400" dirty="0" smtClean="0">
                <a:latin typeface="+mn-lt"/>
              </a:rPr>
            </a:br>
            <a:r>
              <a:rPr sz="1400" smtClean="0">
                <a:latin typeface="+mn-lt"/>
              </a:rPr>
              <a:t/>
            </a:r>
            <a:br>
              <a:rPr sz="1400" smtClean="0">
                <a:latin typeface="+mn-lt"/>
              </a:rPr>
            </a:br>
            <a:endParaRPr sz="1400">
              <a:latin typeface="+mn-lt"/>
            </a:endParaRPr>
          </a:p>
        </p:txBody>
      </p:sp>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sp>
        <p:nvSpPr>
          <p:cNvPr id="114" name="Sottotitolo 15"/>
          <p:cNvSpPr txBox="1">
            <a:spLocks noGrp="1"/>
          </p:cNvSpPr>
          <p:nvPr>
            <p:ph type="subTitle" sz="quarter" idx="1"/>
          </p:nvPr>
        </p:nvSpPr>
        <p:spPr>
          <a:xfrm>
            <a:off x="1776884" y="2795682"/>
            <a:ext cx="9144001" cy="1239707"/>
          </a:xfrm>
          <a:prstGeom prst="rect">
            <a:avLst/>
          </a:prstGeom>
          <a:ln w="38100">
            <a:solidFill>
              <a:srgbClr val="92D050"/>
            </a:solidFill>
          </a:ln>
        </p:spPr>
        <p:txBody>
          <a:bodyPr/>
          <a:lstStyle>
            <a:lvl1pPr>
              <a:defRPr>
                <a:latin typeface="SimSun-ExtB"/>
                <a:ea typeface="SimSun-ExtB"/>
                <a:cs typeface="SimSun-ExtB"/>
                <a:sym typeface="SimSun-ExtB"/>
              </a:defRPr>
            </a:lvl1pPr>
          </a:lstStyle>
          <a:p>
            <a:r>
              <a:rPr lang="en-GB" b="1" dirty="0" smtClean="0"/>
              <a:t>ULTRASOUND GUIDED RETROGRADE ENDOSCOPIC URETERAL STENTING: FEASIBILITY IN SELECTED CASES</a:t>
            </a:r>
            <a:endParaRPr/>
          </a:p>
        </p:txBody>
      </p:sp>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pic>
        <p:nvPicPr>
          <p:cNvPr id="116" name="Immagine 5" descr="Immagine 5"/>
          <p:cNvPicPr>
            <a:picLocks noChangeAspect="1"/>
          </p:cNvPicPr>
          <p:nvPr/>
        </p:nvPicPr>
        <p:blipFill>
          <a:blip r:embed="rId7">
            <a:extLst/>
          </a:blip>
          <a:stretch>
            <a:fillRect/>
          </a:stretch>
        </p:blipFill>
        <p:spPr>
          <a:xfrm>
            <a:off x="7797338" y="449805"/>
            <a:ext cx="3447011" cy="1568032"/>
          </a:xfrm>
          <a:prstGeom prst="rect">
            <a:avLst/>
          </a:prstGeom>
          <a:ln w="12700">
            <a:miter lim="400000"/>
          </a:ln>
        </p:spPr>
      </p:pic>
      <p:pic>
        <p:nvPicPr>
          <p:cNvPr id="117" name="Immagine 8" descr="Immagine 8"/>
          <p:cNvPicPr>
            <a:picLocks noChangeAspect="1"/>
          </p:cNvPicPr>
          <p:nvPr/>
        </p:nvPicPr>
        <p:blipFill>
          <a:blip r:embed="rId8">
            <a:extLst/>
          </a:blip>
          <a:stretch>
            <a:fillRect/>
          </a:stretch>
        </p:blipFill>
        <p:spPr>
          <a:xfrm>
            <a:off x="1106936" y="449803"/>
            <a:ext cx="2728896" cy="1568033"/>
          </a:xfrm>
          <a:prstGeom prst="rect">
            <a:avLst/>
          </a:prstGeom>
          <a:ln w="12700">
            <a:miter lim="400000"/>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cSld>
  <p:clrMapOvr>
    <a:masterClrMapping/>
  </p:clrMapOvr>
  <p:transition spd="med" advTm="120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239272" y="5663809"/>
            <a:ext cx="2003433" cy="908463"/>
          </a:xfrm>
          <a:prstGeom prst="rect">
            <a:avLst/>
          </a:prstGeom>
          <a:ln w="12700">
            <a:miter lim="400000"/>
          </a:ln>
        </p:spPr>
      </p:pic>
      <p:graphicFrame>
        <p:nvGraphicFramePr>
          <p:cNvPr id="7" name="Tabella 6"/>
          <p:cNvGraphicFramePr>
            <a:graphicFrameLocks noGrp="1"/>
          </p:cNvGraphicFramePr>
          <p:nvPr/>
        </p:nvGraphicFramePr>
        <p:xfrm>
          <a:off x="3809984" y="642918"/>
          <a:ext cx="8127999" cy="4750754"/>
        </p:xfrm>
        <a:graphic>
          <a:graphicData uri="http://schemas.openxmlformats.org/drawingml/2006/table">
            <a:tbl>
              <a:tblPr firstRow="1" bandRow="1">
                <a:tableStyleId>{5940675A-B579-460E-94D1-54222C63F5DA}</a:tableStyleId>
              </a:tblPr>
              <a:tblGrid>
                <a:gridCol w="2709333"/>
                <a:gridCol w="2709333"/>
                <a:gridCol w="2709333"/>
              </a:tblGrid>
              <a:tr h="585154">
                <a:tc>
                  <a:txBody>
                    <a:bodyPr/>
                    <a:lstStyle/>
                    <a:p>
                      <a:pPr algn="ctr"/>
                      <a:r>
                        <a:rPr lang="it-IT" b="1" dirty="0" err="1" smtClean="0"/>
                        <a:t>Characteristic</a:t>
                      </a:r>
                      <a:r>
                        <a:rPr lang="it-IT" b="1" dirty="0" smtClean="0"/>
                        <a:t> </a:t>
                      </a:r>
                      <a:endParaRPr lang="it-IT" b="1" dirty="0"/>
                    </a:p>
                  </a:txBody>
                  <a:tcPr/>
                </a:tc>
                <a:tc>
                  <a:txBody>
                    <a:bodyPr/>
                    <a:lstStyle/>
                    <a:p>
                      <a:pPr algn="ctr"/>
                      <a:r>
                        <a:rPr lang="it-IT" dirty="0" err="1" smtClean="0"/>
                        <a:t>Study</a:t>
                      </a:r>
                      <a:r>
                        <a:rPr lang="it-IT" dirty="0" smtClean="0"/>
                        <a:t> Group</a:t>
                      </a:r>
                      <a:endParaRPr lang="it-IT" dirty="0"/>
                    </a:p>
                  </a:txBody>
                  <a:tcPr/>
                </a:tc>
                <a:tc>
                  <a:txBody>
                    <a:bodyPr/>
                    <a:lstStyle/>
                    <a:p>
                      <a:pPr algn="ctr"/>
                      <a:r>
                        <a:rPr lang="it-IT" dirty="0" err="1" smtClean="0"/>
                        <a:t>Control</a:t>
                      </a:r>
                      <a:r>
                        <a:rPr lang="it-IT" baseline="0" dirty="0" smtClean="0"/>
                        <a:t> Group</a:t>
                      </a:r>
                      <a:endParaRPr lang="it-IT" dirty="0"/>
                    </a:p>
                  </a:txBody>
                  <a:tcPr/>
                </a:tc>
              </a:tr>
              <a:tr h="370840">
                <a:tc>
                  <a:txBody>
                    <a:bodyPr/>
                    <a:lstStyle/>
                    <a:p>
                      <a:pPr algn="ctr"/>
                      <a:r>
                        <a:rPr lang="it-IT" dirty="0" err="1" smtClean="0"/>
                        <a:t>Age</a:t>
                      </a:r>
                      <a:r>
                        <a:rPr lang="it-IT" dirty="0" smtClean="0"/>
                        <a:t>, y</a:t>
                      </a:r>
                    </a:p>
                  </a:txBody>
                  <a:tcPr/>
                </a:tc>
                <a:tc>
                  <a:txBody>
                    <a:bodyPr/>
                    <a:lstStyle/>
                    <a:p>
                      <a:pPr algn="ctr"/>
                      <a:r>
                        <a:rPr lang="it-IT" dirty="0" smtClean="0"/>
                        <a:t>38 (29-51)</a:t>
                      </a:r>
                      <a:endParaRPr lang="it-IT" dirty="0"/>
                    </a:p>
                  </a:txBody>
                  <a:tcPr/>
                </a:tc>
                <a:tc>
                  <a:txBody>
                    <a:bodyPr/>
                    <a:lstStyle/>
                    <a:p>
                      <a:pPr algn="ctr"/>
                      <a:r>
                        <a:rPr lang="it-IT" dirty="0" smtClean="0"/>
                        <a:t>43 (39-48)</a:t>
                      </a:r>
                      <a:endParaRPr lang="it-IT" dirty="0"/>
                    </a:p>
                  </a:txBody>
                  <a:tcPr/>
                </a:tc>
              </a:tr>
              <a:tr h="370840">
                <a:tc>
                  <a:txBody>
                    <a:bodyPr/>
                    <a:lstStyle/>
                    <a:p>
                      <a:pPr algn="ctr"/>
                      <a:r>
                        <a:rPr lang="it-IT" dirty="0" err="1" smtClean="0"/>
                        <a:t>Stents</a:t>
                      </a:r>
                      <a:r>
                        <a:rPr lang="it-IT" dirty="0" smtClean="0"/>
                        <a:t>, n</a:t>
                      </a:r>
                      <a:endParaRPr lang="it-IT" dirty="0"/>
                    </a:p>
                  </a:txBody>
                  <a:tcPr/>
                </a:tc>
                <a:tc>
                  <a:txBody>
                    <a:bodyPr/>
                    <a:lstStyle/>
                    <a:p>
                      <a:pPr algn="ctr"/>
                      <a:r>
                        <a:rPr lang="it-IT" dirty="0" smtClean="0"/>
                        <a:t>58</a:t>
                      </a:r>
                      <a:endParaRPr lang="it-IT" dirty="0"/>
                    </a:p>
                  </a:txBody>
                  <a:tcPr/>
                </a:tc>
                <a:tc>
                  <a:txBody>
                    <a:bodyPr/>
                    <a:lstStyle/>
                    <a:p>
                      <a:pPr algn="ctr"/>
                      <a:r>
                        <a:rPr lang="it-IT" dirty="0" smtClean="0"/>
                        <a:t>60</a:t>
                      </a:r>
                      <a:endParaRPr lang="it-IT" dirty="0"/>
                    </a:p>
                  </a:txBody>
                  <a:tcPr/>
                </a:tc>
              </a:tr>
              <a:tr h="370840">
                <a:tc>
                  <a:txBody>
                    <a:bodyPr/>
                    <a:lstStyle/>
                    <a:p>
                      <a:pPr algn="ctr"/>
                      <a:r>
                        <a:rPr lang="it-IT" dirty="0" smtClean="0"/>
                        <a:t>BMI, kg/m2</a:t>
                      </a:r>
                      <a:endParaRPr lang="it-IT" dirty="0"/>
                    </a:p>
                  </a:txBody>
                  <a:tcPr/>
                </a:tc>
                <a:tc>
                  <a:txBody>
                    <a:bodyPr/>
                    <a:lstStyle/>
                    <a:p>
                      <a:pPr algn="ctr"/>
                      <a:r>
                        <a:rPr lang="it-IT" dirty="0" smtClean="0"/>
                        <a:t>27 (26-29)</a:t>
                      </a:r>
                      <a:endParaRPr lang="it-IT" dirty="0"/>
                    </a:p>
                  </a:txBody>
                  <a:tcPr/>
                </a:tc>
                <a:tc>
                  <a:txBody>
                    <a:bodyPr/>
                    <a:lstStyle/>
                    <a:p>
                      <a:pPr algn="ctr"/>
                      <a:r>
                        <a:rPr lang="it-IT" dirty="0" smtClean="0"/>
                        <a:t>26 (25/27)</a:t>
                      </a:r>
                      <a:endParaRPr lang="it-IT" dirty="0"/>
                    </a:p>
                  </a:txBody>
                  <a:tcPr/>
                </a:tc>
              </a:tr>
              <a:tr h="370840">
                <a:tc>
                  <a:txBody>
                    <a:bodyPr/>
                    <a:lstStyle/>
                    <a:p>
                      <a:pPr algn="ctr"/>
                      <a:r>
                        <a:rPr lang="it-IT" dirty="0" smtClean="0"/>
                        <a:t>Sex F/Sex</a:t>
                      </a:r>
                      <a:r>
                        <a:rPr lang="it-IT" baseline="0" dirty="0" smtClean="0"/>
                        <a:t> M</a:t>
                      </a:r>
                      <a:endParaRPr lang="it-IT" dirty="0"/>
                    </a:p>
                  </a:txBody>
                  <a:tcPr/>
                </a:tc>
                <a:tc>
                  <a:txBody>
                    <a:bodyPr/>
                    <a:lstStyle/>
                    <a:p>
                      <a:pPr algn="ctr"/>
                      <a:r>
                        <a:rPr lang="it-IT" dirty="0" smtClean="0"/>
                        <a:t>14/34</a:t>
                      </a:r>
                      <a:endParaRPr lang="it-IT" dirty="0"/>
                    </a:p>
                  </a:txBody>
                  <a:tcPr/>
                </a:tc>
                <a:tc>
                  <a:txBody>
                    <a:bodyPr/>
                    <a:lstStyle/>
                    <a:p>
                      <a:pPr algn="ctr"/>
                      <a:r>
                        <a:rPr lang="it-IT" dirty="0" smtClean="0"/>
                        <a:t>20/40</a:t>
                      </a:r>
                      <a:endParaRPr lang="it-IT" dirty="0"/>
                    </a:p>
                  </a:txBody>
                  <a:tcPr/>
                </a:tc>
              </a:tr>
              <a:tr h="370840">
                <a:tc>
                  <a:txBody>
                    <a:bodyPr/>
                    <a:lstStyle/>
                    <a:p>
                      <a:pPr algn="ctr"/>
                      <a:r>
                        <a:rPr lang="it-IT" dirty="0" smtClean="0"/>
                        <a:t>Right</a:t>
                      </a:r>
                      <a:endParaRPr lang="it-IT" dirty="0"/>
                    </a:p>
                  </a:txBody>
                  <a:tcPr/>
                </a:tc>
                <a:tc>
                  <a:txBody>
                    <a:bodyPr/>
                    <a:lstStyle/>
                    <a:p>
                      <a:pPr algn="ctr"/>
                      <a:r>
                        <a:rPr lang="it-IT" dirty="0" smtClean="0"/>
                        <a:t>36</a:t>
                      </a:r>
                      <a:endParaRPr lang="it-IT" dirty="0"/>
                    </a:p>
                  </a:txBody>
                  <a:tcPr/>
                </a:tc>
                <a:tc>
                  <a:txBody>
                    <a:bodyPr/>
                    <a:lstStyle/>
                    <a:p>
                      <a:pPr algn="ctr"/>
                      <a:r>
                        <a:rPr lang="it-IT" dirty="0" smtClean="0"/>
                        <a:t>33</a:t>
                      </a:r>
                      <a:endParaRPr lang="it-IT" dirty="0"/>
                    </a:p>
                  </a:txBody>
                  <a:tcPr/>
                </a:tc>
              </a:tr>
              <a:tr h="370840">
                <a:tc>
                  <a:txBody>
                    <a:bodyPr/>
                    <a:lstStyle/>
                    <a:p>
                      <a:pPr algn="ctr"/>
                      <a:r>
                        <a:rPr lang="it-IT" dirty="0" err="1" smtClean="0"/>
                        <a:t>Left</a:t>
                      </a:r>
                      <a:endParaRPr lang="it-IT" dirty="0"/>
                    </a:p>
                  </a:txBody>
                  <a:tcPr/>
                </a:tc>
                <a:tc>
                  <a:txBody>
                    <a:bodyPr/>
                    <a:lstStyle/>
                    <a:p>
                      <a:pPr algn="ctr"/>
                      <a:r>
                        <a:rPr lang="it-IT" dirty="0" smtClean="0"/>
                        <a:t>16</a:t>
                      </a:r>
                      <a:endParaRPr lang="it-IT" dirty="0"/>
                    </a:p>
                  </a:txBody>
                  <a:tcPr/>
                </a:tc>
                <a:tc>
                  <a:txBody>
                    <a:bodyPr/>
                    <a:lstStyle/>
                    <a:p>
                      <a:pPr algn="ctr"/>
                      <a:r>
                        <a:rPr lang="it-IT" dirty="0" smtClean="0"/>
                        <a:t>22</a:t>
                      </a:r>
                      <a:endParaRPr lang="it-IT" dirty="0"/>
                    </a:p>
                  </a:txBody>
                  <a:tcPr/>
                </a:tc>
              </a:tr>
              <a:tr h="370840">
                <a:tc>
                  <a:txBody>
                    <a:bodyPr/>
                    <a:lstStyle/>
                    <a:p>
                      <a:pPr algn="ctr"/>
                      <a:r>
                        <a:rPr lang="it-IT" dirty="0" err="1" smtClean="0"/>
                        <a:t>Bilateral</a:t>
                      </a:r>
                      <a:endParaRPr lang="it-IT" dirty="0"/>
                    </a:p>
                  </a:txBody>
                  <a:tcPr/>
                </a:tc>
                <a:tc>
                  <a:txBody>
                    <a:bodyPr/>
                    <a:lstStyle/>
                    <a:p>
                      <a:pPr algn="ctr"/>
                      <a:r>
                        <a:rPr lang="it-IT" dirty="0" smtClean="0"/>
                        <a:t>6</a:t>
                      </a:r>
                      <a:endParaRPr lang="it-IT" dirty="0"/>
                    </a:p>
                  </a:txBody>
                  <a:tcPr/>
                </a:tc>
                <a:tc>
                  <a:txBody>
                    <a:bodyPr/>
                    <a:lstStyle/>
                    <a:p>
                      <a:pPr algn="ctr"/>
                      <a:r>
                        <a:rPr lang="it-IT" dirty="0" smtClean="0"/>
                        <a:t>5</a:t>
                      </a:r>
                      <a:endParaRPr lang="it-IT" dirty="0"/>
                    </a:p>
                  </a:txBody>
                  <a:tcPr/>
                </a:tc>
              </a:tr>
              <a:tr h="370840">
                <a:tc>
                  <a:txBody>
                    <a:bodyPr/>
                    <a:lstStyle/>
                    <a:p>
                      <a:pPr algn="ctr"/>
                      <a:r>
                        <a:rPr lang="it-IT" dirty="0" smtClean="0"/>
                        <a:t>Procedure </a:t>
                      </a:r>
                      <a:r>
                        <a:rPr lang="it-IT" dirty="0" err="1" smtClean="0"/>
                        <a:t>duration</a:t>
                      </a:r>
                      <a:r>
                        <a:rPr lang="it-IT" dirty="0" smtClean="0"/>
                        <a:t> </a:t>
                      </a:r>
                      <a:r>
                        <a:rPr lang="it-IT" dirty="0" err="1" smtClean="0"/>
                        <a:t>mean</a:t>
                      </a:r>
                      <a:r>
                        <a:rPr lang="it-IT" dirty="0" smtClean="0"/>
                        <a:t>, </a:t>
                      </a:r>
                      <a:r>
                        <a:rPr lang="it-IT" dirty="0" err="1" smtClean="0"/>
                        <a:t>minutes</a:t>
                      </a:r>
                      <a:endParaRPr lang="it-IT" dirty="0"/>
                    </a:p>
                  </a:txBody>
                  <a:tcPr/>
                </a:tc>
                <a:tc>
                  <a:txBody>
                    <a:bodyPr/>
                    <a:lstStyle/>
                    <a:p>
                      <a:pPr algn="ctr"/>
                      <a:r>
                        <a:rPr lang="it-IT" dirty="0" smtClean="0"/>
                        <a:t>4 (2-10)</a:t>
                      </a:r>
                      <a:endParaRPr lang="it-IT" dirty="0"/>
                    </a:p>
                  </a:txBody>
                  <a:tcPr/>
                </a:tc>
                <a:tc>
                  <a:txBody>
                    <a:bodyPr/>
                    <a:lstStyle/>
                    <a:p>
                      <a:pPr algn="ctr"/>
                      <a:r>
                        <a:rPr lang="it-IT" dirty="0" smtClean="0"/>
                        <a:t>10 (5-15)</a:t>
                      </a:r>
                      <a:endParaRPr lang="it-IT" dirty="0"/>
                    </a:p>
                  </a:txBody>
                  <a:tcPr/>
                </a:tc>
              </a:tr>
              <a:tr h="370840">
                <a:tc>
                  <a:txBody>
                    <a:bodyPr/>
                    <a:lstStyle/>
                    <a:p>
                      <a:pPr algn="ctr"/>
                      <a:r>
                        <a:rPr lang="it-IT" dirty="0" smtClean="0"/>
                        <a:t>Complications </a:t>
                      </a:r>
                      <a:r>
                        <a:rPr lang="it-IT" dirty="0" err="1" smtClean="0"/>
                        <a:t>procedural</a:t>
                      </a:r>
                      <a:r>
                        <a:rPr lang="it-IT" baseline="0" dirty="0" smtClean="0"/>
                        <a:t> </a:t>
                      </a:r>
                      <a:r>
                        <a:rPr lang="it-IT" baseline="0" dirty="0" err="1" smtClean="0"/>
                        <a:t>related</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r>
              <a:tr h="370840">
                <a:tc>
                  <a:txBody>
                    <a:bodyPr/>
                    <a:lstStyle/>
                    <a:p>
                      <a:pPr algn="ctr"/>
                      <a:r>
                        <a:rPr lang="it-IT" dirty="0" smtClean="0"/>
                        <a:t>Complications </a:t>
                      </a:r>
                      <a:r>
                        <a:rPr lang="it-IT" dirty="0" err="1" smtClean="0"/>
                        <a:t>anesthesia</a:t>
                      </a:r>
                      <a:r>
                        <a:rPr lang="it-IT" dirty="0" smtClean="0"/>
                        <a:t> </a:t>
                      </a:r>
                      <a:r>
                        <a:rPr lang="it-IT" dirty="0" err="1" smtClean="0"/>
                        <a:t>related</a:t>
                      </a:r>
                      <a:r>
                        <a:rPr lang="it-IT" dirty="0" smtClean="0"/>
                        <a:t> </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r>
              <a:tr h="370840">
                <a:tc>
                  <a:txBody>
                    <a:bodyPr/>
                    <a:lstStyle/>
                    <a:p>
                      <a:pPr algn="ctr"/>
                      <a:r>
                        <a:rPr lang="it-IT" dirty="0" smtClean="0"/>
                        <a:t>Retrograde</a:t>
                      </a:r>
                      <a:r>
                        <a:rPr lang="it-IT" baseline="0" dirty="0" smtClean="0"/>
                        <a:t> </a:t>
                      </a:r>
                      <a:r>
                        <a:rPr lang="it-IT" baseline="0" dirty="0" err="1" smtClean="0"/>
                        <a:t>contrastographic</a:t>
                      </a:r>
                      <a:r>
                        <a:rPr lang="it-IT" baseline="0" dirty="0" smtClean="0"/>
                        <a:t> </a:t>
                      </a:r>
                      <a:r>
                        <a:rPr lang="it-IT" baseline="0" dirty="0" err="1" smtClean="0"/>
                        <a:t>evaluation</a:t>
                      </a:r>
                      <a:endParaRPr lang="it-IT" dirty="0"/>
                    </a:p>
                  </a:txBody>
                  <a:tcPr/>
                </a:tc>
                <a:tc>
                  <a:txBody>
                    <a:bodyPr/>
                    <a:lstStyle/>
                    <a:p>
                      <a:pPr algn="ctr"/>
                      <a:r>
                        <a:rPr lang="it-IT" dirty="0" smtClean="0"/>
                        <a:t>0</a:t>
                      </a:r>
                      <a:endParaRPr lang="it-IT" dirty="0"/>
                    </a:p>
                  </a:txBody>
                  <a:tcPr/>
                </a:tc>
                <a:tc>
                  <a:txBody>
                    <a:bodyPr/>
                    <a:lstStyle/>
                    <a:p>
                      <a:pPr algn="ctr"/>
                      <a:r>
                        <a:rPr lang="it-IT" dirty="0" smtClean="0"/>
                        <a:t>38</a:t>
                      </a:r>
                      <a:endParaRPr lang="it-IT" dirty="0"/>
                    </a:p>
                  </a:txBody>
                  <a:tcPr/>
                </a:tc>
              </a:tr>
            </a:tbl>
          </a:graphicData>
        </a:graphic>
      </p:graphicFrame>
      <p:sp>
        <p:nvSpPr>
          <p:cNvPr id="6" name="Rettangolo 5"/>
          <p:cNvSpPr/>
          <p:nvPr/>
        </p:nvSpPr>
        <p:spPr>
          <a:xfrm>
            <a:off x="309522" y="1558057"/>
            <a:ext cx="3286148" cy="2585323"/>
          </a:xfrm>
          <a:prstGeom prst="rect">
            <a:avLst/>
          </a:prstGeom>
          <a:ln w="38100">
            <a:solidFill>
              <a:srgbClr val="92D050"/>
            </a:solidFill>
          </a:ln>
        </p:spPr>
        <p:txBody>
          <a:bodyPr wrap="square">
            <a:spAutoFit/>
          </a:bodyPr>
          <a:lstStyle/>
          <a:p>
            <a:pPr algn="ctr"/>
            <a:r>
              <a:rPr lang="en-GB" dirty="0" smtClean="0"/>
              <a:t>Comparing  the study group data with an analogue number of </a:t>
            </a:r>
            <a:r>
              <a:rPr lang="en-GB" dirty="0" err="1" smtClean="0"/>
              <a:t>ureteral</a:t>
            </a:r>
            <a:r>
              <a:rPr lang="en-GB" dirty="0" smtClean="0"/>
              <a:t> </a:t>
            </a:r>
            <a:r>
              <a:rPr lang="en-GB" dirty="0" err="1" smtClean="0"/>
              <a:t>stenting</a:t>
            </a:r>
            <a:r>
              <a:rPr lang="en-GB" dirty="0" smtClean="0"/>
              <a:t>  procedures performed in the same period  under fluoroscopic guidance, we find only a </a:t>
            </a:r>
            <a:r>
              <a:rPr lang="en-GB" dirty="0" err="1" smtClean="0"/>
              <a:t>significative</a:t>
            </a:r>
            <a:r>
              <a:rPr lang="en-GB" dirty="0" smtClean="0"/>
              <a:t> differences in term of procedures mean time duration ...</a:t>
            </a:r>
            <a:endParaRPr lang="it-IT" b="1" dirty="0"/>
          </a:p>
        </p:txBody>
      </p:sp>
      <p:sp>
        <p:nvSpPr>
          <p:cNvPr id="8" name="Ovale 7"/>
          <p:cNvSpPr/>
          <p:nvPr/>
        </p:nvSpPr>
        <p:spPr>
          <a:xfrm>
            <a:off x="3881422" y="3695470"/>
            <a:ext cx="8001056" cy="519348"/>
          </a:xfrm>
          <a:prstGeom prst="ellipse">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Calibri"/>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5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6" name="Rettangolo 5"/>
          <p:cNvSpPr/>
          <p:nvPr/>
        </p:nvSpPr>
        <p:spPr>
          <a:xfrm>
            <a:off x="4238612" y="928670"/>
            <a:ext cx="3286148" cy="3970318"/>
          </a:xfrm>
          <a:prstGeom prst="rect">
            <a:avLst/>
          </a:prstGeom>
          <a:ln w="38100">
            <a:solidFill>
              <a:srgbClr val="92D050"/>
            </a:solidFill>
          </a:ln>
        </p:spPr>
        <p:txBody>
          <a:bodyPr wrap="square">
            <a:spAutoFit/>
          </a:bodyPr>
          <a:lstStyle/>
          <a:p>
            <a:pPr algn="ctr"/>
            <a:r>
              <a:rPr lang="en-GB" dirty="0" smtClean="0"/>
              <a:t>Nevertheless a retrograde </a:t>
            </a:r>
            <a:r>
              <a:rPr lang="en-GB" dirty="0" err="1" smtClean="0"/>
              <a:t>contrastographic</a:t>
            </a:r>
            <a:r>
              <a:rPr lang="en-GB" dirty="0" smtClean="0"/>
              <a:t> study before inserting the stent is strongly recommended in order to establish the anatomy of the ureter and the collecting system, we thing that this is an optional need, being omitted in case of a patient careful selection. As in our case series, the lack of a retrograde </a:t>
            </a:r>
            <a:r>
              <a:rPr lang="en-GB" dirty="0" err="1" smtClean="0"/>
              <a:t>contrastographic</a:t>
            </a:r>
            <a:r>
              <a:rPr lang="en-GB" dirty="0" smtClean="0"/>
              <a:t> of the </a:t>
            </a:r>
            <a:r>
              <a:rPr lang="en-GB" dirty="0" err="1" smtClean="0"/>
              <a:t>ureter</a:t>
            </a:r>
            <a:r>
              <a:rPr lang="en-GB" dirty="0" smtClean="0"/>
              <a:t> and collecting system did not lead to any complications in the procedures.</a:t>
            </a:r>
            <a:endParaRPr lang="it-IT"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68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5" name="Rectangle 3"/>
          <p:cNvSpPr>
            <a:spLocks noChangeArrowheads="1"/>
          </p:cNvSpPr>
          <p:nvPr/>
        </p:nvSpPr>
        <p:spPr bwMode="auto">
          <a:xfrm>
            <a:off x="1523968" y="1500174"/>
            <a:ext cx="8929750" cy="2308324"/>
          </a:xfrm>
          <a:prstGeom prst="rect">
            <a:avLst/>
          </a:prstGeom>
          <a:noFill/>
          <a:ln w="38100">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UGREUS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is</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safe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feasible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both</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insertion</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of</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guidewire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from</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ureteric</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orifice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kidney</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in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monitoring</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of</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final</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stent</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correct</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placement</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Ultrasound guide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avoid</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radiation</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exposure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both</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for</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patient</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the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operators</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operating</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room</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35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2">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3">
            <a:extLst/>
          </a:blip>
          <a:stretch>
            <a:fillRect/>
          </a:stretch>
        </p:blipFill>
        <p:spPr>
          <a:xfrm>
            <a:off x="9077497" y="5367010"/>
            <a:ext cx="2003433" cy="908463"/>
          </a:xfrm>
          <a:prstGeom prst="rect">
            <a:avLst/>
          </a:prstGeom>
          <a:ln w="12700">
            <a:miter lim="400000"/>
          </a:ln>
        </p:spPr>
      </p:pic>
      <p:sp>
        <p:nvSpPr>
          <p:cNvPr id="5" name="Rettangolo 9"/>
          <p:cNvSpPr>
            <a:spLocks noChangeArrowheads="1"/>
          </p:cNvSpPr>
          <p:nvPr/>
        </p:nvSpPr>
        <p:spPr bwMode="auto">
          <a:xfrm>
            <a:off x="1523968" y="2643182"/>
            <a:ext cx="8640763" cy="708025"/>
          </a:xfrm>
          <a:prstGeom prst="rect">
            <a:avLst/>
          </a:prstGeom>
          <a:noFill/>
          <a:ln w="76200">
            <a:solidFill>
              <a:srgbClr val="00B050"/>
            </a:solidFill>
            <a:miter lim="800000"/>
            <a:headEnd/>
            <a:tailEnd/>
          </a:ln>
        </p:spPr>
        <p:txBody>
          <a:bodyPr>
            <a:spAutoFit/>
          </a:bodyPr>
          <a:lstStyle/>
          <a:p>
            <a:pPr algn="ctr"/>
            <a:r>
              <a:rPr lang="en-US" sz="4000" b="1">
                <a:latin typeface="Comic Sans MS" pitchFamily="66" charset="0"/>
              </a:rPr>
              <a:t>Thank YOU !</a:t>
            </a:r>
            <a:endParaRPr lang="it-IT" sz="4000" b="1">
              <a:latin typeface="Comic Sans MS" pitchFamily="66"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10" name="Rettangolo 9"/>
          <p:cNvSpPr/>
          <p:nvPr/>
        </p:nvSpPr>
        <p:spPr>
          <a:xfrm>
            <a:off x="3238480" y="642918"/>
            <a:ext cx="6096000" cy="1200329"/>
          </a:xfrm>
          <a:prstGeom prst="rect">
            <a:avLst/>
          </a:prstGeom>
          <a:ln w="38100">
            <a:solidFill>
              <a:srgbClr val="92D050"/>
            </a:solidFill>
          </a:ln>
        </p:spPr>
        <p:txBody>
          <a:bodyPr>
            <a:spAutoFit/>
          </a:bodyPr>
          <a:lstStyle/>
          <a:p>
            <a:pPr algn="ctr"/>
            <a:r>
              <a:rPr lang="en-GB" dirty="0" smtClean="0"/>
              <a:t>Impending or actual </a:t>
            </a:r>
            <a:r>
              <a:rPr lang="en-GB" dirty="0" err="1" smtClean="0"/>
              <a:t>ureteric</a:t>
            </a:r>
            <a:r>
              <a:rPr lang="en-GB" dirty="0" smtClean="0"/>
              <a:t> obstruction is the most common indication for </a:t>
            </a:r>
            <a:r>
              <a:rPr lang="en-GB" dirty="0" err="1" smtClean="0"/>
              <a:t>ureteric</a:t>
            </a:r>
            <a:r>
              <a:rPr lang="en-GB" dirty="0" smtClean="0"/>
              <a:t> </a:t>
            </a:r>
            <a:r>
              <a:rPr lang="en-GB" dirty="0" err="1" smtClean="0"/>
              <a:t>stenting</a:t>
            </a:r>
            <a:r>
              <a:rPr lang="en-GB" dirty="0" smtClean="0"/>
              <a:t> and it can be caused by extrinsic or intrinsic compression or by changes of the </a:t>
            </a:r>
            <a:r>
              <a:rPr lang="en-GB" dirty="0" err="1" smtClean="0"/>
              <a:t>ureteric</a:t>
            </a:r>
            <a:r>
              <a:rPr lang="en-GB" dirty="0" smtClean="0"/>
              <a:t> wall itself. </a:t>
            </a:r>
            <a:endParaRPr lang="it-IT"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41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10" name="Rettangolo 9"/>
          <p:cNvSpPr/>
          <p:nvPr/>
        </p:nvSpPr>
        <p:spPr>
          <a:xfrm>
            <a:off x="2952728" y="642918"/>
            <a:ext cx="6096000" cy="1200329"/>
          </a:xfrm>
          <a:prstGeom prst="rect">
            <a:avLst/>
          </a:prstGeom>
          <a:ln w="38100">
            <a:solidFill>
              <a:srgbClr val="92D050"/>
            </a:solidFill>
          </a:ln>
        </p:spPr>
        <p:txBody>
          <a:bodyPr>
            <a:spAutoFit/>
          </a:bodyPr>
          <a:lstStyle/>
          <a:p>
            <a:pPr algn="ctr"/>
            <a:r>
              <a:rPr lang="en-GB" dirty="0" smtClean="0"/>
              <a:t>Impending or actual </a:t>
            </a:r>
            <a:r>
              <a:rPr lang="en-GB" dirty="0" err="1" smtClean="0"/>
              <a:t>ureteric</a:t>
            </a:r>
            <a:r>
              <a:rPr lang="en-GB" dirty="0" smtClean="0"/>
              <a:t> obstruction is the most common indication for </a:t>
            </a:r>
            <a:r>
              <a:rPr lang="en-GB" dirty="0" err="1" smtClean="0"/>
              <a:t>ureteric</a:t>
            </a:r>
            <a:r>
              <a:rPr lang="en-GB" dirty="0" smtClean="0"/>
              <a:t> </a:t>
            </a:r>
            <a:r>
              <a:rPr lang="en-GB" dirty="0" err="1" smtClean="0"/>
              <a:t>stenting</a:t>
            </a:r>
            <a:r>
              <a:rPr lang="en-GB" dirty="0" smtClean="0"/>
              <a:t> and it can be caused by extrinsic or intrinsic compression or by changes of the </a:t>
            </a:r>
            <a:r>
              <a:rPr lang="en-GB" dirty="0" err="1" smtClean="0"/>
              <a:t>ureteric</a:t>
            </a:r>
            <a:r>
              <a:rPr lang="en-GB" dirty="0" smtClean="0"/>
              <a:t> wall itself. </a:t>
            </a:r>
            <a:endParaRPr lang="it-IT" dirty="0"/>
          </a:p>
        </p:txBody>
      </p:sp>
      <p:sp>
        <p:nvSpPr>
          <p:cNvPr id="6" name="Freccia in giù 5"/>
          <p:cNvSpPr/>
          <p:nvPr/>
        </p:nvSpPr>
        <p:spPr>
          <a:xfrm>
            <a:off x="6024562" y="2285992"/>
            <a:ext cx="484632" cy="978408"/>
          </a:xfrm>
          <a:prstGeom prst="downArrow">
            <a:avLst/>
          </a:prstGeom>
          <a:solidFill>
            <a:srgbClr val="FFFFFF"/>
          </a:solidFill>
          <a:ln w="381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Calibri"/>
            </a:endParaRPr>
          </a:p>
        </p:txBody>
      </p:sp>
      <p:sp>
        <p:nvSpPr>
          <p:cNvPr id="7" name="Rettangolo 6"/>
          <p:cNvSpPr/>
          <p:nvPr/>
        </p:nvSpPr>
        <p:spPr>
          <a:xfrm>
            <a:off x="3167042" y="3429000"/>
            <a:ext cx="6096000" cy="1200329"/>
          </a:xfrm>
          <a:prstGeom prst="rect">
            <a:avLst/>
          </a:prstGeom>
          <a:ln w="38100">
            <a:solidFill>
              <a:srgbClr val="92D050"/>
            </a:solidFill>
          </a:ln>
        </p:spPr>
        <p:txBody>
          <a:bodyPr>
            <a:spAutoFit/>
          </a:bodyPr>
          <a:lstStyle/>
          <a:p>
            <a:pPr algn="ctr"/>
            <a:r>
              <a:rPr lang="en-GB" dirty="0" smtClean="0"/>
              <a:t>In case of malignant </a:t>
            </a:r>
            <a:r>
              <a:rPr lang="en-GB" dirty="0" err="1" smtClean="0"/>
              <a:t>ureteral</a:t>
            </a:r>
            <a:r>
              <a:rPr lang="en-GB" dirty="0" smtClean="0"/>
              <a:t> obstruction it has been recently highlighted that the </a:t>
            </a:r>
            <a:r>
              <a:rPr lang="en-GB" dirty="0" err="1" smtClean="0"/>
              <a:t>antegrade</a:t>
            </a:r>
            <a:r>
              <a:rPr lang="en-GB" dirty="0" smtClean="0"/>
              <a:t> approach should be the first choice for the stent placement due to the technical success rate </a:t>
            </a:r>
            <a:endParaRPr lang="it-IT"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7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8" name="Rettangolo 7"/>
          <p:cNvSpPr/>
          <p:nvPr/>
        </p:nvSpPr>
        <p:spPr>
          <a:xfrm>
            <a:off x="3095604" y="1000108"/>
            <a:ext cx="6096000" cy="2554545"/>
          </a:xfrm>
          <a:prstGeom prst="rect">
            <a:avLst/>
          </a:prstGeom>
          <a:ln w="38100">
            <a:solidFill>
              <a:srgbClr val="92D050"/>
            </a:solidFill>
          </a:ln>
        </p:spPr>
        <p:txBody>
          <a:bodyPr>
            <a:spAutoFit/>
          </a:bodyPr>
          <a:lstStyle/>
          <a:p>
            <a:pPr algn="ctr"/>
            <a:r>
              <a:rPr lang="en-GB" sz="3200" dirty="0" smtClean="0"/>
              <a:t>Especially in case of stone- or non- stone-non malignant indications to </a:t>
            </a:r>
            <a:r>
              <a:rPr lang="en-GB" sz="3200" dirty="0" err="1" smtClean="0"/>
              <a:t>ureteral</a:t>
            </a:r>
            <a:r>
              <a:rPr lang="en-GB" sz="3200" dirty="0" smtClean="0"/>
              <a:t> </a:t>
            </a:r>
            <a:r>
              <a:rPr lang="en-GB" sz="3200" dirty="0" err="1" smtClean="0"/>
              <a:t>catheterism</a:t>
            </a:r>
            <a:r>
              <a:rPr lang="en-GB" sz="3200" dirty="0" smtClean="0"/>
              <a:t>, retrograde </a:t>
            </a:r>
            <a:r>
              <a:rPr lang="en-GB" sz="3200" dirty="0" err="1" smtClean="0"/>
              <a:t>stenting</a:t>
            </a:r>
            <a:r>
              <a:rPr lang="en-GB" sz="3200" dirty="0" smtClean="0"/>
              <a:t> is the gold standard of </a:t>
            </a:r>
            <a:r>
              <a:rPr lang="en-GB" sz="3200" dirty="0" err="1" smtClean="0"/>
              <a:t>ureteral</a:t>
            </a:r>
            <a:r>
              <a:rPr lang="en-GB" sz="3200" dirty="0" smtClean="0"/>
              <a:t> obstruction </a:t>
            </a:r>
            <a:r>
              <a:rPr lang="en-GB" sz="3200" dirty="0" err="1" smtClean="0"/>
              <a:t>reliefe</a:t>
            </a:r>
            <a:r>
              <a:rPr lang="en-GB" sz="3200" dirty="0" smtClean="0"/>
              <a:t>.</a:t>
            </a:r>
            <a:endParaRPr lang="it-IT" sz="32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20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5" name="Rettangolo 4"/>
          <p:cNvSpPr/>
          <p:nvPr/>
        </p:nvSpPr>
        <p:spPr>
          <a:xfrm>
            <a:off x="3024166" y="1571612"/>
            <a:ext cx="6096000" cy="1815882"/>
          </a:xfrm>
          <a:prstGeom prst="rect">
            <a:avLst/>
          </a:prstGeom>
          <a:ln w="38100">
            <a:solidFill>
              <a:srgbClr val="92D050"/>
            </a:solidFill>
          </a:ln>
        </p:spPr>
        <p:txBody>
          <a:bodyPr>
            <a:spAutoFit/>
          </a:bodyPr>
          <a:lstStyle/>
          <a:p>
            <a:pPr algn="ctr"/>
            <a:r>
              <a:rPr lang="en-GB" sz="2800" dirty="0" smtClean="0"/>
              <a:t>Ultrasound guide may be a good practical approach to avoid radiation exposure for the patients and the operators ?</a:t>
            </a:r>
            <a:endParaRPr lang="it-IT" sz="2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70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1025" name="Rectangle 1"/>
          <p:cNvSpPr>
            <a:spLocks noChangeArrowheads="1"/>
          </p:cNvSpPr>
          <p:nvPr/>
        </p:nvSpPr>
        <p:spPr bwMode="auto">
          <a:xfrm>
            <a:off x="380960" y="571480"/>
            <a:ext cx="11572956" cy="4832092"/>
          </a:xfrm>
          <a:prstGeom prst="rect">
            <a:avLst/>
          </a:prstGeom>
          <a:noFill/>
          <a:ln w="38100">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MATERIAL AND METHODS</a:t>
            </a:r>
            <a:endPar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retrospective </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review of consecutive patients that underwent ultrasound guided retrograde endoscopic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ureteral</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stenting</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(UGREUS) </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2014 to 2019 </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several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 primary oncologic indications </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 performed. Patient data were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exctracted</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our internal database.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 time ultrasonic guidance </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 provided by an expert urologist in ultrasound with fluoroscopy available on stand by.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Ultrasound was used to visualize advancement of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guidewire</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(placed into the stent if already in site)  and the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ureteral</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stent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throught</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GB"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ureter</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up to the renal pelvis. Procedures were performed in </a:t>
            </a:r>
            <a:r>
              <a:rPr kumimoji="0" lang="en-GB"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sedo</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-analgesia</a:t>
            </a:r>
            <a:r>
              <a:rPr kumimoji="0" lang="en-GB"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a:t>
            </a:r>
            <a:r>
              <a:rPr kumimoji="0" lang="en-GB"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operating room</a:t>
            </a:r>
            <a:r>
              <a:rPr kumimoji="0" lang="it-IT" sz="28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357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5" name="Rettangolo 4"/>
          <p:cNvSpPr/>
          <p:nvPr/>
        </p:nvSpPr>
        <p:spPr>
          <a:xfrm>
            <a:off x="380960" y="357166"/>
            <a:ext cx="6096000" cy="1754326"/>
          </a:xfrm>
          <a:prstGeom prst="rect">
            <a:avLst/>
          </a:prstGeom>
          <a:ln w="38100">
            <a:solidFill>
              <a:srgbClr val="92D050"/>
            </a:solidFill>
          </a:ln>
        </p:spPr>
        <p:txBody>
          <a:bodyPr>
            <a:spAutoFit/>
          </a:bodyPr>
          <a:lstStyle/>
          <a:p>
            <a:pPr algn="ctr"/>
            <a:r>
              <a:rPr lang="en-GB" dirty="0" err="1" smtClean="0"/>
              <a:t>Fourty</a:t>
            </a:r>
            <a:r>
              <a:rPr lang="en-GB" dirty="0" smtClean="0"/>
              <a:t>-eight patients were identify that underwent 58 </a:t>
            </a:r>
            <a:r>
              <a:rPr lang="en-GB" dirty="0" err="1" smtClean="0"/>
              <a:t>ureteral</a:t>
            </a:r>
            <a:r>
              <a:rPr lang="en-GB" dirty="0" smtClean="0"/>
              <a:t> </a:t>
            </a:r>
            <a:r>
              <a:rPr lang="en-GB" dirty="0" err="1" smtClean="0"/>
              <a:t>stenting</a:t>
            </a:r>
            <a:r>
              <a:rPr lang="en-GB" dirty="0" smtClean="0"/>
              <a:t> procedures, 34 (71%)  female and 14 (29%) males, bilateral in six cases (12,5%). Operative time vary from 2 to 10 minutes. No major complication related to procedure per se or to </a:t>
            </a:r>
            <a:r>
              <a:rPr lang="en-GB" dirty="0" err="1" smtClean="0"/>
              <a:t>anestesia</a:t>
            </a:r>
            <a:r>
              <a:rPr lang="en-GB" dirty="0" smtClean="0"/>
              <a:t> were recorded.</a:t>
            </a:r>
            <a:r>
              <a:rPr lang="en-GB" b="1" dirty="0" smtClean="0"/>
              <a:t> </a:t>
            </a:r>
            <a:r>
              <a:rPr lang="en-GB" dirty="0" smtClean="0"/>
              <a:t>One day surgery was applied in 62,5% of patients</a:t>
            </a:r>
            <a:endParaRPr lang="it-IT" dirty="0"/>
          </a:p>
        </p:txBody>
      </p:sp>
      <p:graphicFrame>
        <p:nvGraphicFramePr>
          <p:cNvPr id="6" name="Tabella 5"/>
          <p:cNvGraphicFramePr>
            <a:graphicFrameLocks noGrp="1"/>
          </p:cNvGraphicFramePr>
          <p:nvPr/>
        </p:nvGraphicFramePr>
        <p:xfrm>
          <a:off x="1738282" y="2857496"/>
          <a:ext cx="8128000" cy="2225040"/>
        </p:xfrm>
        <a:graphic>
          <a:graphicData uri="http://schemas.openxmlformats.org/drawingml/2006/table">
            <a:tbl>
              <a:tblPr firstRow="1" bandRow="1">
                <a:tableStyleId>{5940675A-B579-460E-94D1-54222C63F5DA}</a:tableStyleId>
              </a:tblPr>
              <a:tblGrid>
                <a:gridCol w="4064000"/>
                <a:gridCol w="4064000"/>
              </a:tblGrid>
              <a:tr h="370840">
                <a:tc>
                  <a:txBody>
                    <a:bodyPr/>
                    <a:lstStyle/>
                    <a:p>
                      <a:pPr algn="ctr"/>
                      <a:r>
                        <a:rPr lang="it-IT" b="1" dirty="0" smtClean="0"/>
                        <a:t>INDICATION</a:t>
                      </a:r>
                      <a:endParaRPr lang="it-IT" b="1" dirty="0"/>
                    </a:p>
                  </a:txBody>
                  <a:tcPr/>
                </a:tc>
                <a:tc>
                  <a:txBody>
                    <a:bodyPr/>
                    <a:lstStyle/>
                    <a:p>
                      <a:pPr algn="ctr"/>
                      <a:r>
                        <a:rPr lang="it-IT" b="1" dirty="0" smtClean="0"/>
                        <a:t>N</a:t>
                      </a:r>
                      <a:endParaRPr lang="it-IT" b="1" dirty="0"/>
                    </a:p>
                  </a:txBody>
                  <a:tcPr/>
                </a:tc>
              </a:tr>
              <a:tr h="370840">
                <a:tc>
                  <a:txBody>
                    <a:bodyPr/>
                    <a:lstStyle/>
                    <a:p>
                      <a:pPr algn="ctr"/>
                      <a:r>
                        <a:rPr lang="it-IT" dirty="0" smtClean="0"/>
                        <a:t>PRESTENTING BEFORE INTRARENAL SURGERY</a:t>
                      </a:r>
                    </a:p>
                  </a:txBody>
                  <a:tcPr/>
                </a:tc>
                <a:tc>
                  <a:txBody>
                    <a:bodyPr/>
                    <a:lstStyle/>
                    <a:p>
                      <a:pPr algn="ctr"/>
                      <a:r>
                        <a:rPr lang="it-IT" dirty="0" smtClean="0"/>
                        <a:t>12</a:t>
                      </a:r>
                      <a:endParaRPr lang="it-IT" dirty="0"/>
                    </a:p>
                  </a:txBody>
                  <a:tcPr/>
                </a:tc>
              </a:tr>
              <a:tr h="370840">
                <a:tc>
                  <a:txBody>
                    <a:bodyPr/>
                    <a:lstStyle/>
                    <a:p>
                      <a:pPr algn="ctr"/>
                      <a:r>
                        <a:rPr lang="it-IT" dirty="0" smtClean="0"/>
                        <a:t>HYDRONEPHROSIS</a:t>
                      </a:r>
                      <a:r>
                        <a:rPr lang="it-IT" baseline="0" dirty="0" smtClean="0"/>
                        <a:t> SYMPTOMATIC NO SEPTIC</a:t>
                      </a:r>
                      <a:endParaRPr lang="it-IT" dirty="0"/>
                    </a:p>
                  </a:txBody>
                  <a:tcPr/>
                </a:tc>
                <a:tc>
                  <a:txBody>
                    <a:bodyPr/>
                    <a:lstStyle/>
                    <a:p>
                      <a:pPr algn="ctr"/>
                      <a:r>
                        <a:rPr lang="it-IT" dirty="0" smtClean="0"/>
                        <a:t>32</a:t>
                      </a:r>
                      <a:endParaRPr lang="it-IT" dirty="0"/>
                    </a:p>
                  </a:txBody>
                  <a:tcPr/>
                </a:tc>
              </a:tr>
              <a:tr h="370840">
                <a:tc>
                  <a:txBody>
                    <a:bodyPr/>
                    <a:lstStyle/>
                    <a:p>
                      <a:pPr algn="ctr"/>
                      <a:r>
                        <a:rPr lang="it-IT" dirty="0" smtClean="0"/>
                        <a:t>FLANK PAIN IN PREGNANCY</a:t>
                      </a:r>
                      <a:endParaRPr lang="it-IT" dirty="0"/>
                    </a:p>
                  </a:txBody>
                  <a:tcPr/>
                </a:tc>
                <a:tc>
                  <a:txBody>
                    <a:bodyPr/>
                    <a:lstStyle/>
                    <a:p>
                      <a:pPr algn="ctr"/>
                      <a:r>
                        <a:rPr lang="it-IT" dirty="0" smtClean="0"/>
                        <a:t>4</a:t>
                      </a:r>
                      <a:endParaRPr lang="it-IT" dirty="0"/>
                    </a:p>
                  </a:txBody>
                  <a:tcPr/>
                </a:tc>
              </a:tr>
              <a:tr h="370840">
                <a:tc>
                  <a:txBody>
                    <a:bodyPr/>
                    <a:lstStyle/>
                    <a:p>
                      <a:pPr algn="ctr"/>
                      <a:r>
                        <a:rPr lang="it-IT" dirty="0" smtClean="0"/>
                        <a:t>DOUBLE</a:t>
                      </a:r>
                      <a:r>
                        <a:rPr lang="it-IT" baseline="0" dirty="0" smtClean="0"/>
                        <a:t> J SUBSTITUTION</a:t>
                      </a:r>
                      <a:endParaRPr lang="it-IT" dirty="0"/>
                    </a:p>
                  </a:txBody>
                  <a:tcPr/>
                </a:tc>
                <a:tc>
                  <a:txBody>
                    <a:bodyPr/>
                    <a:lstStyle/>
                    <a:p>
                      <a:pPr algn="ctr"/>
                      <a:r>
                        <a:rPr lang="it-IT" dirty="0" smtClean="0"/>
                        <a:t>10</a:t>
                      </a:r>
                      <a:endParaRPr lang="it-IT" dirty="0"/>
                    </a:p>
                  </a:txBody>
                  <a:tcPr/>
                </a:tc>
              </a:tr>
              <a:tr h="370840">
                <a:tc>
                  <a:txBody>
                    <a:bodyPr/>
                    <a:lstStyle/>
                    <a:p>
                      <a:endParaRPr lang="it-IT" dirty="0"/>
                    </a:p>
                  </a:txBody>
                  <a:tcPr/>
                </a:tc>
                <a:tc>
                  <a:txBody>
                    <a:bodyPr/>
                    <a:lstStyle/>
                    <a:p>
                      <a:pPr algn="ctr"/>
                      <a:r>
                        <a:rPr lang="it-IT" dirty="0" smtClean="0"/>
                        <a:t>58</a:t>
                      </a:r>
                      <a:endParaRPr lang="it-IT" dirty="0"/>
                    </a:p>
                  </a:txBody>
                  <a:tcPr/>
                </a:tc>
              </a:tr>
            </a:tbl>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23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077497" y="5367010"/>
            <a:ext cx="2003433" cy="908463"/>
          </a:xfrm>
          <a:prstGeom prst="rect">
            <a:avLst/>
          </a:prstGeom>
          <a:ln w="12700">
            <a:miter lim="400000"/>
          </a:ln>
        </p:spPr>
      </p:pic>
      <p:sp>
        <p:nvSpPr>
          <p:cNvPr id="5" name="Rettangolo 4"/>
          <p:cNvSpPr/>
          <p:nvPr/>
        </p:nvSpPr>
        <p:spPr>
          <a:xfrm>
            <a:off x="309522" y="1012812"/>
            <a:ext cx="3286148" cy="3416320"/>
          </a:xfrm>
          <a:prstGeom prst="rect">
            <a:avLst/>
          </a:prstGeom>
          <a:ln w="38100">
            <a:solidFill>
              <a:srgbClr val="92D050"/>
            </a:solidFill>
          </a:ln>
        </p:spPr>
        <p:txBody>
          <a:bodyPr wrap="square">
            <a:spAutoFit/>
          </a:bodyPr>
          <a:lstStyle/>
          <a:p>
            <a:pPr algn="ctr"/>
            <a:r>
              <a:rPr lang="en-GB" dirty="0" err="1" smtClean="0"/>
              <a:t>Fourty</a:t>
            </a:r>
            <a:r>
              <a:rPr lang="en-GB" dirty="0" smtClean="0"/>
              <a:t>-eight patients were identify that underwent 58 </a:t>
            </a:r>
            <a:r>
              <a:rPr lang="en-GB" dirty="0" err="1" smtClean="0"/>
              <a:t>ureteral</a:t>
            </a:r>
            <a:r>
              <a:rPr lang="en-GB" dirty="0" smtClean="0"/>
              <a:t> </a:t>
            </a:r>
            <a:r>
              <a:rPr lang="en-GB" dirty="0" err="1" smtClean="0"/>
              <a:t>stenting</a:t>
            </a:r>
            <a:r>
              <a:rPr lang="en-GB" dirty="0" smtClean="0"/>
              <a:t> procedures, 34 (71%)  female and 14 (29%) males, bilateral in six cases (12,5%). Operative time vary from 2 to 10 minutes. No major complication related to procedure per se or to </a:t>
            </a:r>
            <a:r>
              <a:rPr lang="en-GB" dirty="0" err="1" smtClean="0"/>
              <a:t>anesthesia</a:t>
            </a:r>
            <a:r>
              <a:rPr lang="en-GB" dirty="0" smtClean="0"/>
              <a:t> were recorded.</a:t>
            </a:r>
            <a:r>
              <a:rPr lang="en-GB" b="1" dirty="0" smtClean="0"/>
              <a:t> </a:t>
            </a:r>
          </a:p>
          <a:p>
            <a:pPr algn="ctr"/>
            <a:r>
              <a:rPr lang="en-GB" b="1" dirty="0" smtClean="0"/>
              <a:t>One day surgery was applied in 62,5% of patients</a:t>
            </a:r>
            <a:endParaRPr lang="it-IT" b="1" dirty="0"/>
          </a:p>
        </p:txBody>
      </p:sp>
      <p:graphicFrame>
        <p:nvGraphicFramePr>
          <p:cNvPr id="7" name="Tabella 6"/>
          <p:cNvGraphicFramePr>
            <a:graphicFrameLocks noGrp="1"/>
          </p:cNvGraphicFramePr>
          <p:nvPr/>
        </p:nvGraphicFramePr>
        <p:xfrm>
          <a:off x="3809984" y="642918"/>
          <a:ext cx="8128000" cy="4293554"/>
        </p:xfrm>
        <a:graphic>
          <a:graphicData uri="http://schemas.openxmlformats.org/drawingml/2006/table">
            <a:tbl>
              <a:tblPr firstRow="1" bandRow="1">
                <a:tableStyleId>{5940675A-B579-460E-94D1-54222C63F5DA}</a:tableStyleId>
              </a:tblPr>
              <a:tblGrid>
                <a:gridCol w="4064000"/>
                <a:gridCol w="4064000"/>
              </a:tblGrid>
              <a:tr h="585154">
                <a:tc>
                  <a:txBody>
                    <a:bodyPr/>
                    <a:lstStyle/>
                    <a:p>
                      <a:pPr algn="ctr"/>
                      <a:r>
                        <a:rPr lang="it-IT" b="1" dirty="0" err="1" smtClean="0"/>
                        <a:t>Characteristic</a:t>
                      </a:r>
                      <a:r>
                        <a:rPr lang="it-IT" b="1" dirty="0" smtClean="0"/>
                        <a:t> </a:t>
                      </a:r>
                      <a:endParaRPr lang="it-IT" b="1" dirty="0"/>
                    </a:p>
                  </a:txBody>
                  <a:tcPr/>
                </a:tc>
                <a:tc>
                  <a:txBody>
                    <a:bodyPr/>
                    <a:lstStyle/>
                    <a:p>
                      <a:pPr algn="ctr"/>
                      <a:endParaRPr lang="it-IT" dirty="0"/>
                    </a:p>
                  </a:txBody>
                  <a:tcPr/>
                </a:tc>
              </a:tr>
              <a:tr h="370840">
                <a:tc>
                  <a:txBody>
                    <a:bodyPr/>
                    <a:lstStyle/>
                    <a:p>
                      <a:pPr algn="ctr"/>
                      <a:r>
                        <a:rPr lang="it-IT" dirty="0" err="1" smtClean="0"/>
                        <a:t>Age</a:t>
                      </a:r>
                      <a:r>
                        <a:rPr lang="it-IT" dirty="0" smtClean="0"/>
                        <a:t>, y</a:t>
                      </a:r>
                    </a:p>
                  </a:txBody>
                  <a:tcPr/>
                </a:tc>
                <a:tc>
                  <a:txBody>
                    <a:bodyPr/>
                    <a:lstStyle/>
                    <a:p>
                      <a:pPr algn="ctr"/>
                      <a:r>
                        <a:rPr lang="it-IT" dirty="0" smtClean="0"/>
                        <a:t>38 (29-51)</a:t>
                      </a:r>
                      <a:endParaRPr lang="it-IT" dirty="0"/>
                    </a:p>
                  </a:txBody>
                  <a:tcPr/>
                </a:tc>
              </a:tr>
              <a:tr h="370840">
                <a:tc>
                  <a:txBody>
                    <a:bodyPr/>
                    <a:lstStyle/>
                    <a:p>
                      <a:pPr algn="ctr"/>
                      <a:r>
                        <a:rPr lang="it-IT" dirty="0" err="1" smtClean="0"/>
                        <a:t>Stents</a:t>
                      </a:r>
                      <a:r>
                        <a:rPr lang="it-IT" dirty="0" smtClean="0"/>
                        <a:t>, n</a:t>
                      </a:r>
                      <a:endParaRPr lang="it-IT" dirty="0"/>
                    </a:p>
                  </a:txBody>
                  <a:tcPr/>
                </a:tc>
                <a:tc>
                  <a:txBody>
                    <a:bodyPr/>
                    <a:lstStyle/>
                    <a:p>
                      <a:pPr algn="ctr"/>
                      <a:r>
                        <a:rPr lang="it-IT" dirty="0" smtClean="0"/>
                        <a:t>58</a:t>
                      </a:r>
                      <a:endParaRPr lang="it-IT" dirty="0"/>
                    </a:p>
                  </a:txBody>
                  <a:tcPr/>
                </a:tc>
              </a:tr>
              <a:tr h="370840">
                <a:tc>
                  <a:txBody>
                    <a:bodyPr/>
                    <a:lstStyle/>
                    <a:p>
                      <a:pPr algn="ctr"/>
                      <a:r>
                        <a:rPr lang="it-IT" dirty="0" smtClean="0"/>
                        <a:t>BMI, kg/m2</a:t>
                      </a:r>
                      <a:endParaRPr lang="it-IT" dirty="0"/>
                    </a:p>
                  </a:txBody>
                  <a:tcPr/>
                </a:tc>
                <a:tc>
                  <a:txBody>
                    <a:bodyPr/>
                    <a:lstStyle/>
                    <a:p>
                      <a:pPr algn="ctr"/>
                      <a:r>
                        <a:rPr lang="it-IT" dirty="0" smtClean="0"/>
                        <a:t>27 (26-29)</a:t>
                      </a:r>
                      <a:endParaRPr lang="it-IT" dirty="0"/>
                    </a:p>
                  </a:txBody>
                  <a:tcPr/>
                </a:tc>
              </a:tr>
              <a:tr h="370840">
                <a:tc>
                  <a:txBody>
                    <a:bodyPr/>
                    <a:lstStyle/>
                    <a:p>
                      <a:pPr algn="ctr"/>
                      <a:r>
                        <a:rPr lang="it-IT" dirty="0" smtClean="0"/>
                        <a:t>Sex F/Sex</a:t>
                      </a:r>
                      <a:r>
                        <a:rPr lang="it-IT" baseline="0" dirty="0" smtClean="0"/>
                        <a:t> M</a:t>
                      </a:r>
                      <a:endParaRPr lang="it-IT" dirty="0"/>
                    </a:p>
                  </a:txBody>
                  <a:tcPr/>
                </a:tc>
                <a:tc>
                  <a:txBody>
                    <a:bodyPr/>
                    <a:lstStyle/>
                    <a:p>
                      <a:pPr algn="ctr"/>
                      <a:r>
                        <a:rPr lang="it-IT" dirty="0" smtClean="0"/>
                        <a:t>14/34</a:t>
                      </a:r>
                      <a:endParaRPr lang="it-IT" dirty="0"/>
                    </a:p>
                  </a:txBody>
                  <a:tcPr/>
                </a:tc>
              </a:tr>
              <a:tr h="370840">
                <a:tc>
                  <a:txBody>
                    <a:bodyPr/>
                    <a:lstStyle/>
                    <a:p>
                      <a:pPr algn="ctr"/>
                      <a:r>
                        <a:rPr lang="it-IT" dirty="0" smtClean="0"/>
                        <a:t>Right</a:t>
                      </a:r>
                      <a:endParaRPr lang="it-IT" dirty="0"/>
                    </a:p>
                  </a:txBody>
                  <a:tcPr/>
                </a:tc>
                <a:tc>
                  <a:txBody>
                    <a:bodyPr/>
                    <a:lstStyle/>
                    <a:p>
                      <a:pPr algn="ctr"/>
                      <a:r>
                        <a:rPr lang="it-IT" dirty="0" smtClean="0"/>
                        <a:t>36</a:t>
                      </a:r>
                      <a:endParaRPr lang="it-IT" dirty="0"/>
                    </a:p>
                  </a:txBody>
                  <a:tcPr/>
                </a:tc>
              </a:tr>
              <a:tr h="370840">
                <a:tc>
                  <a:txBody>
                    <a:bodyPr/>
                    <a:lstStyle/>
                    <a:p>
                      <a:pPr algn="ctr"/>
                      <a:r>
                        <a:rPr lang="it-IT" dirty="0" err="1" smtClean="0"/>
                        <a:t>Left</a:t>
                      </a:r>
                      <a:endParaRPr lang="it-IT" dirty="0"/>
                    </a:p>
                  </a:txBody>
                  <a:tcPr/>
                </a:tc>
                <a:tc>
                  <a:txBody>
                    <a:bodyPr/>
                    <a:lstStyle/>
                    <a:p>
                      <a:pPr algn="ctr"/>
                      <a:r>
                        <a:rPr lang="it-IT" dirty="0" smtClean="0"/>
                        <a:t>16</a:t>
                      </a:r>
                      <a:endParaRPr lang="it-IT" dirty="0"/>
                    </a:p>
                  </a:txBody>
                  <a:tcPr/>
                </a:tc>
              </a:tr>
              <a:tr h="370840">
                <a:tc>
                  <a:txBody>
                    <a:bodyPr/>
                    <a:lstStyle/>
                    <a:p>
                      <a:pPr algn="ctr"/>
                      <a:r>
                        <a:rPr lang="it-IT" dirty="0" err="1" smtClean="0"/>
                        <a:t>Bilateral</a:t>
                      </a:r>
                      <a:endParaRPr lang="it-IT" dirty="0"/>
                    </a:p>
                  </a:txBody>
                  <a:tcPr/>
                </a:tc>
                <a:tc>
                  <a:txBody>
                    <a:bodyPr/>
                    <a:lstStyle/>
                    <a:p>
                      <a:pPr algn="ctr"/>
                      <a:r>
                        <a:rPr lang="it-IT" dirty="0" smtClean="0"/>
                        <a:t>6</a:t>
                      </a:r>
                      <a:endParaRPr lang="it-IT" dirty="0"/>
                    </a:p>
                  </a:txBody>
                  <a:tcPr/>
                </a:tc>
              </a:tr>
              <a:tr h="370840">
                <a:tc>
                  <a:txBody>
                    <a:bodyPr/>
                    <a:lstStyle/>
                    <a:p>
                      <a:pPr algn="ctr"/>
                      <a:r>
                        <a:rPr lang="it-IT" dirty="0" smtClean="0"/>
                        <a:t>Procedure </a:t>
                      </a:r>
                      <a:r>
                        <a:rPr lang="it-IT" dirty="0" err="1" smtClean="0"/>
                        <a:t>duration</a:t>
                      </a:r>
                      <a:r>
                        <a:rPr lang="it-IT" dirty="0" smtClean="0"/>
                        <a:t> </a:t>
                      </a:r>
                      <a:r>
                        <a:rPr lang="it-IT" dirty="0" err="1" smtClean="0"/>
                        <a:t>mean</a:t>
                      </a:r>
                      <a:r>
                        <a:rPr lang="it-IT" dirty="0" smtClean="0"/>
                        <a:t>, </a:t>
                      </a:r>
                      <a:r>
                        <a:rPr lang="it-IT" dirty="0" err="1" smtClean="0"/>
                        <a:t>minutes</a:t>
                      </a:r>
                      <a:endParaRPr lang="it-IT" dirty="0"/>
                    </a:p>
                  </a:txBody>
                  <a:tcPr/>
                </a:tc>
                <a:tc>
                  <a:txBody>
                    <a:bodyPr/>
                    <a:lstStyle/>
                    <a:p>
                      <a:pPr algn="ctr"/>
                      <a:r>
                        <a:rPr lang="it-IT" dirty="0" smtClean="0"/>
                        <a:t>4 (2-10)</a:t>
                      </a:r>
                      <a:endParaRPr lang="it-IT" dirty="0"/>
                    </a:p>
                  </a:txBody>
                  <a:tcPr/>
                </a:tc>
              </a:tr>
              <a:tr h="370840">
                <a:tc>
                  <a:txBody>
                    <a:bodyPr/>
                    <a:lstStyle/>
                    <a:p>
                      <a:pPr algn="ctr"/>
                      <a:r>
                        <a:rPr lang="it-IT" dirty="0" smtClean="0"/>
                        <a:t>Complications </a:t>
                      </a:r>
                      <a:r>
                        <a:rPr lang="it-IT" dirty="0" err="1" smtClean="0"/>
                        <a:t>procedural</a:t>
                      </a:r>
                      <a:r>
                        <a:rPr lang="it-IT" baseline="0" dirty="0" smtClean="0"/>
                        <a:t> </a:t>
                      </a:r>
                      <a:r>
                        <a:rPr lang="it-IT" baseline="0" dirty="0" err="1" smtClean="0"/>
                        <a:t>related</a:t>
                      </a:r>
                      <a:endParaRPr lang="it-IT" dirty="0"/>
                    </a:p>
                  </a:txBody>
                  <a:tcPr/>
                </a:tc>
                <a:tc>
                  <a:txBody>
                    <a:bodyPr/>
                    <a:lstStyle/>
                    <a:p>
                      <a:pPr algn="ctr"/>
                      <a:r>
                        <a:rPr lang="it-IT" dirty="0" smtClean="0"/>
                        <a:t>0</a:t>
                      </a:r>
                      <a:endParaRPr lang="it-IT" dirty="0"/>
                    </a:p>
                  </a:txBody>
                  <a:tcPr/>
                </a:tc>
              </a:tr>
              <a:tr h="370840">
                <a:tc>
                  <a:txBody>
                    <a:bodyPr/>
                    <a:lstStyle/>
                    <a:p>
                      <a:pPr algn="ctr"/>
                      <a:r>
                        <a:rPr lang="it-IT" dirty="0" smtClean="0"/>
                        <a:t>Complications </a:t>
                      </a:r>
                      <a:r>
                        <a:rPr lang="it-IT" dirty="0" err="1" smtClean="0"/>
                        <a:t>anesthesia</a:t>
                      </a:r>
                      <a:r>
                        <a:rPr lang="it-IT" dirty="0" smtClean="0"/>
                        <a:t> </a:t>
                      </a:r>
                      <a:r>
                        <a:rPr lang="it-IT" dirty="0" err="1" smtClean="0"/>
                        <a:t>related</a:t>
                      </a:r>
                      <a:r>
                        <a:rPr lang="it-IT" dirty="0" smtClean="0"/>
                        <a:t> </a:t>
                      </a:r>
                      <a:endParaRPr lang="it-IT" dirty="0"/>
                    </a:p>
                  </a:txBody>
                  <a:tcPr/>
                </a:tc>
                <a:tc>
                  <a:txBody>
                    <a:bodyPr/>
                    <a:lstStyle/>
                    <a:p>
                      <a:pPr algn="ctr"/>
                      <a:r>
                        <a:rPr lang="it-IT" dirty="0" smtClean="0"/>
                        <a:t>0</a:t>
                      </a:r>
                      <a:endParaRPr lang="it-IT" dirty="0"/>
                    </a:p>
                  </a:txBody>
                  <a:tcPr/>
                </a:tc>
              </a:tr>
            </a:tbl>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87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5" descr="Picture 5"/>
          <p:cNvPicPr>
            <a:picLocks noChangeAspect="1"/>
          </p:cNvPicPr>
          <p:nvPr/>
        </p:nvPicPr>
        <p:blipFill>
          <a:blip r:embed="rId5">
            <a:extLst/>
          </a:blip>
          <a:stretch>
            <a:fillRect/>
          </a:stretch>
        </p:blipFill>
        <p:spPr>
          <a:xfrm>
            <a:off x="238084" y="5624809"/>
            <a:ext cx="2749452" cy="1090339"/>
          </a:xfrm>
          <a:prstGeom prst="rect">
            <a:avLst/>
          </a:prstGeom>
          <a:ln w="12700">
            <a:miter lim="400000"/>
          </a:ln>
        </p:spPr>
      </p:pic>
      <p:pic>
        <p:nvPicPr>
          <p:cNvPr id="115" name="Immagine 2" descr="Immagine 2"/>
          <p:cNvPicPr>
            <a:picLocks noChangeAspect="1"/>
          </p:cNvPicPr>
          <p:nvPr/>
        </p:nvPicPr>
        <p:blipFill>
          <a:blip r:embed="rId6">
            <a:extLst/>
          </a:blip>
          <a:stretch>
            <a:fillRect/>
          </a:stretch>
        </p:blipFill>
        <p:spPr>
          <a:xfrm>
            <a:off x="9239272" y="5663809"/>
            <a:ext cx="2003433" cy="908463"/>
          </a:xfrm>
          <a:prstGeom prst="rect">
            <a:avLst/>
          </a:prstGeom>
          <a:ln w="12700">
            <a:miter lim="400000"/>
          </a:ln>
        </p:spPr>
      </p:pic>
      <p:graphicFrame>
        <p:nvGraphicFramePr>
          <p:cNvPr id="7" name="Tabella 6"/>
          <p:cNvGraphicFramePr>
            <a:graphicFrameLocks noGrp="1"/>
          </p:cNvGraphicFramePr>
          <p:nvPr/>
        </p:nvGraphicFramePr>
        <p:xfrm>
          <a:off x="3809984" y="642918"/>
          <a:ext cx="8127999" cy="4750754"/>
        </p:xfrm>
        <a:graphic>
          <a:graphicData uri="http://schemas.openxmlformats.org/drawingml/2006/table">
            <a:tbl>
              <a:tblPr firstRow="1" bandRow="1">
                <a:tableStyleId>{5940675A-B579-460E-94D1-54222C63F5DA}</a:tableStyleId>
              </a:tblPr>
              <a:tblGrid>
                <a:gridCol w="2709333"/>
                <a:gridCol w="2709333"/>
                <a:gridCol w="2709333"/>
              </a:tblGrid>
              <a:tr h="585154">
                <a:tc>
                  <a:txBody>
                    <a:bodyPr/>
                    <a:lstStyle/>
                    <a:p>
                      <a:pPr algn="ctr"/>
                      <a:r>
                        <a:rPr lang="it-IT" b="1" dirty="0" err="1" smtClean="0"/>
                        <a:t>Characteristic</a:t>
                      </a:r>
                      <a:r>
                        <a:rPr lang="it-IT" b="1" dirty="0" smtClean="0"/>
                        <a:t> </a:t>
                      </a:r>
                      <a:endParaRPr lang="it-IT" b="1" dirty="0"/>
                    </a:p>
                  </a:txBody>
                  <a:tcPr/>
                </a:tc>
                <a:tc>
                  <a:txBody>
                    <a:bodyPr/>
                    <a:lstStyle/>
                    <a:p>
                      <a:pPr algn="ctr"/>
                      <a:r>
                        <a:rPr lang="it-IT" dirty="0" err="1" smtClean="0"/>
                        <a:t>Study</a:t>
                      </a:r>
                      <a:r>
                        <a:rPr lang="it-IT" dirty="0" smtClean="0"/>
                        <a:t> Group</a:t>
                      </a:r>
                      <a:endParaRPr lang="it-IT" dirty="0"/>
                    </a:p>
                  </a:txBody>
                  <a:tcPr/>
                </a:tc>
                <a:tc>
                  <a:txBody>
                    <a:bodyPr/>
                    <a:lstStyle/>
                    <a:p>
                      <a:pPr algn="ctr"/>
                      <a:r>
                        <a:rPr lang="it-IT" dirty="0" err="1" smtClean="0"/>
                        <a:t>Control</a:t>
                      </a:r>
                      <a:r>
                        <a:rPr lang="it-IT" baseline="0" dirty="0" smtClean="0"/>
                        <a:t> Group</a:t>
                      </a:r>
                      <a:endParaRPr lang="it-IT" dirty="0"/>
                    </a:p>
                  </a:txBody>
                  <a:tcPr/>
                </a:tc>
              </a:tr>
              <a:tr h="370840">
                <a:tc>
                  <a:txBody>
                    <a:bodyPr/>
                    <a:lstStyle/>
                    <a:p>
                      <a:pPr algn="ctr"/>
                      <a:r>
                        <a:rPr lang="it-IT" dirty="0" err="1" smtClean="0"/>
                        <a:t>Age</a:t>
                      </a:r>
                      <a:r>
                        <a:rPr lang="it-IT" dirty="0" smtClean="0"/>
                        <a:t>, y</a:t>
                      </a:r>
                    </a:p>
                  </a:txBody>
                  <a:tcPr/>
                </a:tc>
                <a:tc>
                  <a:txBody>
                    <a:bodyPr/>
                    <a:lstStyle/>
                    <a:p>
                      <a:pPr algn="ctr"/>
                      <a:r>
                        <a:rPr lang="it-IT" dirty="0" smtClean="0"/>
                        <a:t>38 (29-51)</a:t>
                      </a:r>
                      <a:endParaRPr lang="it-IT" dirty="0"/>
                    </a:p>
                  </a:txBody>
                  <a:tcPr/>
                </a:tc>
                <a:tc>
                  <a:txBody>
                    <a:bodyPr/>
                    <a:lstStyle/>
                    <a:p>
                      <a:pPr algn="ctr"/>
                      <a:r>
                        <a:rPr lang="it-IT" dirty="0" smtClean="0"/>
                        <a:t>43 (39-48)</a:t>
                      </a:r>
                      <a:endParaRPr lang="it-IT" dirty="0"/>
                    </a:p>
                  </a:txBody>
                  <a:tcPr/>
                </a:tc>
              </a:tr>
              <a:tr h="370840">
                <a:tc>
                  <a:txBody>
                    <a:bodyPr/>
                    <a:lstStyle/>
                    <a:p>
                      <a:pPr algn="ctr"/>
                      <a:r>
                        <a:rPr lang="it-IT" dirty="0" err="1" smtClean="0"/>
                        <a:t>Stents</a:t>
                      </a:r>
                      <a:r>
                        <a:rPr lang="it-IT" dirty="0" smtClean="0"/>
                        <a:t>, n</a:t>
                      </a:r>
                      <a:endParaRPr lang="it-IT" dirty="0"/>
                    </a:p>
                  </a:txBody>
                  <a:tcPr/>
                </a:tc>
                <a:tc>
                  <a:txBody>
                    <a:bodyPr/>
                    <a:lstStyle/>
                    <a:p>
                      <a:pPr algn="ctr"/>
                      <a:r>
                        <a:rPr lang="it-IT" dirty="0" smtClean="0"/>
                        <a:t>58</a:t>
                      </a:r>
                      <a:endParaRPr lang="it-IT" dirty="0"/>
                    </a:p>
                  </a:txBody>
                  <a:tcPr/>
                </a:tc>
                <a:tc>
                  <a:txBody>
                    <a:bodyPr/>
                    <a:lstStyle/>
                    <a:p>
                      <a:pPr algn="ctr"/>
                      <a:r>
                        <a:rPr lang="it-IT" dirty="0" smtClean="0"/>
                        <a:t>60</a:t>
                      </a:r>
                      <a:endParaRPr lang="it-IT" dirty="0"/>
                    </a:p>
                  </a:txBody>
                  <a:tcPr/>
                </a:tc>
              </a:tr>
              <a:tr h="370840">
                <a:tc>
                  <a:txBody>
                    <a:bodyPr/>
                    <a:lstStyle/>
                    <a:p>
                      <a:pPr algn="ctr"/>
                      <a:r>
                        <a:rPr lang="it-IT" dirty="0" smtClean="0"/>
                        <a:t>BMI, kg/m2</a:t>
                      </a:r>
                      <a:endParaRPr lang="it-IT" dirty="0"/>
                    </a:p>
                  </a:txBody>
                  <a:tcPr/>
                </a:tc>
                <a:tc>
                  <a:txBody>
                    <a:bodyPr/>
                    <a:lstStyle/>
                    <a:p>
                      <a:pPr algn="ctr"/>
                      <a:r>
                        <a:rPr lang="it-IT" dirty="0" smtClean="0"/>
                        <a:t>27 (26-29)</a:t>
                      </a:r>
                      <a:endParaRPr lang="it-IT" dirty="0"/>
                    </a:p>
                  </a:txBody>
                  <a:tcPr/>
                </a:tc>
                <a:tc>
                  <a:txBody>
                    <a:bodyPr/>
                    <a:lstStyle/>
                    <a:p>
                      <a:pPr algn="ctr"/>
                      <a:r>
                        <a:rPr lang="it-IT" dirty="0" smtClean="0"/>
                        <a:t>26 (25/27)</a:t>
                      </a:r>
                      <a:endParaRPr lang="it-IT" dirty="0"/>
                    </a:p>
                  </a:txBody>
                  <a:tcPr/>
                </a:tc>
              </a:tr>
              <a:tr h="370840">
                <a:tc>
                  <a:txBody>
                    <a:bodyPr/>
                    <a:lstStyle/>
                    <a:p>
                      <a:pPr algn="ctr"/>
                      <a:r>
                        <a:rPr lang="it-IT" dirty="0" smtClean="0"/>
                        <a:t>Sex F/Sex</a:t>
                      </a:r>
                      <a:r>
                        <a:rPr lang="it-IT" baseline="0" dirty="0" smtClean="0"/>
                        <a:t> M</a:t>
                      </a:r>
                      <a:endParaRPr lang="it-IT" dirty="0"/>
                    </a:p>
                  </a:txBody>
                  <a:tcPr/>
                </a:tc>
                <a:tc>
                  <a:txBody>
                    <a:bodyPr/>
                    <a:lstStyle/>
                    <a:p>
                      <a:pPr algn="ctr"/>
                      <a:r>
                        <a:rPr lang="it-IT" dirty="0" smtClean="0"/>
                        <a:t>14/34</a:t>
                      </a:r>
                      <a:endParaRPr lang="it-IT" dirty="0"/>
                    </a:p>
                  </a:txBody>
                  <a:tcPr/>
                </a:tc>
                <a:tc>
                  <a:txBody>
                    <a:bodyPr/>
                    <a:lstStyle/>
                    <a:p>
                      <a:pPr algn="ctr"/>
                      <a:r>
                        <a:rPr lang="it-IT" dirty="0" smtClean="0"/>
                        <a:t>20/40</a:t>
                      </a:r>
                      <a:endParaRPr lang="it-IT" dirty="0"/>
                    </a:p>
                  </a:txBody>
                  <a:tcPr/>
                </a:tc>
              </a:tr>
              <a:tr h="370840">
                <a:tc>
                  <a:txBody>
                    <a:bodyPr/>
                    <a:lstStyle/>
                    <a:p>
                      <a:pPr algn="ctr"/>
                      <a:r>
                        <a:rPr lang="it-IT" dirty="0" smtClean="0"/>
                        <a:t>Right</a:t>
                      </a:r>
                      <a:endParaRPr lang="it-IT" dirty="0"/>
                    </a:p>
                  </a:txBody>
                  <a:tcPr/>
                </a:tc>
                <a:tc>
                  <a:txBody>
                    <a:bodyPr/>
                    <a:lstStyle/>
                    <a:p>
                      <a:pPr algn="ctr"/>
                      <a:r>
                        <a:rPr lang="it-IT" dirty="0" smtClean="0"/>
                        <a:t>36</a:t>
                      </a:r>
                      <a:endParaRPr lang="it-IT" dirty="0"/>
                    </a:p>
                  </a:txBody>
                  <a:tcPr/>
                </a:tc>
                <a:tc>
                  <a:txBody>
                    <a:bodyPr/>
                    <a:lstStyle/>
                    <a:p>
                      <a:pPr algn="ctr"/>
                      <a:r>
                        <a:rPr lang="it-IT" dirty="0" smtClean="0"/>
                        <a:t>33</a:t>
                      </a:r>
                      <a:endParaRPr lang="it-IT" dirty="0"/>
                    </a:p>
                  </a:txBody>
                  <a:tcPr/>
                </a:tc>
              </a:tr>
              <a:tr h="370840">
                <a:tc>
                  <a:txBody>
                    <a:bodyPr/>
                    <a:lstStyle/>
                    <a:p>
                      <a:pPr algn="ctr"/>
                      <a:r>
                        <a:rPr lang="it-IT" dirty="0" err="1" smtClean="0"/>
                        <a:t>Left</a:t>
                      </a:r>
                      <a:endParaRPr lang="it-IT" dirty="0"/>
                    </a:p>
                  </a:txBody>
                  <a:tcPr/>
                </a:tc>
                <a:tc>
                  <a:txBody>
                    <a:bodyPr/>
                    <a:lstStyle/>
                    <a:p>
                      <a:pPr algn="ctr"/>
                      <a:r>
                        <a:rPr lang="it-IT" dirty="0" smtClean="0"/>
                        <a:t>16</a:t>
                      </a:r>
                      <a:endParaRPr lang="it-IT" dirty="0"/>
                    </a:p>
                  </a:txBody>
                  <a:tcPr/>
                </a:tc>
                <a:tc>
                  <a:txBody>
                    <a:bodyPr/>
                    <a:lstStyle/>
                    <a:p>
                      <a:pPr algn="ctr"/>
                      <a:r>
                        <a:rPr lang="it-IT" dirty="0" smtClean="0"/>
                        <a:t>22</a:t>
                      </a:r>
                      <a:endParaRPr lang="it-IT" dirty="0"/>
                    </a:p>
                  </a:txBody>
                  <a:tcPr/>
                </a:tc>
              </a:tr>
              <a:tr h="370840">
                <a:tc>
                  <a:txBody>
                    <a:bodyPr/>
                    <a:lstStyle/>
                    <a:p>
                      <a:pPr algn="ctr"/>
                      <a:r>
                        <a:rPr lang="it-IT" dirty="0" err="1" smtClean="0"/>
                        <a:t>Bilateral</a:t>
                      </a:r>
                      <a:endParaRPr lang="it-IT" dirty="0"/>
                    </a:p>
                  </a:txBody>
                  <a:tcPr/>
                </a:tc>
                <a:tc>
                  <a:txBody>
                    <a:bodyPr/>
                    <a:lstStyle/>
                    <a:p>
                      <a:pPr algn="ctr"/>
                      <a:r>
                        <a:rPr lang="it-IT" dirty="0" smtClean="0"/>
                        <a:t>6</a:t>
                      </a:r>
                      <a:endParaRPr lang="it-IT" dirty="0"/>
                    </a:p>
                  </a:txBody>
                  <a:tcPr/>
                </a:tc>
                <a:tc>
                  <a:txBody>
                    <a:bodyPr/>
                    <a:lstStyle/>
                    <a:p>
                      <a:pPr algn="ctr"/>
                      <a:r>
                        <a:rPr lang="it-IT" dirty="0" smtClean="0"/>
                        <a:t>5</a:t>
                      </a:r>
                      <a:endParaRPr lang="it-IT" dirty="0"/>
                    </a:p>
                  </a:txBody>
                  <a:tcPr/>
                </a:tc>
              </a:tr>
              <a:tr h="370840">
                <a:tc>
                  <a:txBody>
                    <a:bodyPr/>
                    <a:lstStyle/>
                    <a:p>
                      <a:pPr algn="ctr"/>
                      <a:r>
                        <a:rPr lang="it-IT" dirty="0" smtClean="0"/>
                        <a:t>Procedure </a:t>
                      </a:r>
                      <a:r>
                        <a:rPr lang="it-IT" dirty="0" err="1" smtClean="0"/>
                        <a:t>duration</a:t>
                      </a:r>
                      <a:r>
                        <a:rPr lang="it-IT" dirty="0" smtClean="0"/>
                        <a:t> </a:t>
                      </a:r>
                      <a:r>
                        <a:rPr lang="it-IT" dirty="0" err="1" smtClean="0"/>
                        <a:t>mean</a:t>
                      </a:r>
                      <a:r>
                        <a:rPr lang="it-IT" dirty="0" smtClean="0"/>
                        <a:t>, </a:t>
                      </a:r>
                      <a:r>
                        <a:rPr lang="it-IT" dirty="0" err="1" smtClean="0"/>
                        <a:t>minutes</a:t>
                      </a:r>
                      <a:endParaRPr lang="it-IT" dirty="0"/>
                    </a:p>
                  </a:txBody>
                  <a:tcPr/>
                </a:tc>
                <a:tc>
                  <a:txBody>
                    <a:bodyPr/>
                    <a:lstStyle/>
                    <a:p>
                      <a:pPr algn="ctr"/>
                      <a:r>
                        <a:rPr lang="it-IT" dirty="0" smtClean="0"/>
                        <a:t>4 (2-10)</a:t>
                      </a:r>
                      <a:endParaRPr lang="it-IT" dirty="0"/>
                    </a:p>
                  </a:txBody>
                  <a:tcPr/>
                </a:tc>
                <a:tc>
                  <a:txBody>
                    <a:bodyPr/>
                    <a:lstStyle/>
                    <a:p>
                      <a:pPr algn="ctr"/>
                      <a:r>
                        <a:rPr lang="it-IT" dirty="0" smtClean="0"/>
                        <a:t>10 (5-15)</a:t>
                      </a:r>
                      <a:endParaRPr lang="it-IT" dirty="0"/>
                    </a:p>
                  </a:txBody>
                  <a:tcPr/>
                </a:tc>
              </a:tr>
              <a:tr h="370840">
                <a:tc>
                  <a:txBody>
                    <a:bodyPr/>
                    <a:lstStyle/>
                    <a:p>
                      <a:pPr algn="ctr"/>
                      <a:r>
                        <a:rPr lang="it-IT" dirty="0" smtClean="0"/>
                        <a:t>Complications </a:t>
                      </a:r>
                      <a:r>
                        <a:rPr lang="it-IT" dirty="0" err="1" smtClean="0"/>
                        <a:t>procedural</a:t>
                      </a:r>
                      <a:r>
                        <a:rPr lang="it-IT" baseline="0" dirty="0" smtClean="0"/>
                        <a:t> </a:t>
                      </a:r>
                      <a:r>
                        <a:rPr lang="it-IT" baseline="0" dirty="0" err="1" smtClean="0"/>
                        <a:t>related</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r>
              <a:tr h="370840">
                <a:tc>
                  <a:txBody>
                    <a:bodyPr/>
                    <a:lstStyle/>
                    <a:p>
                      <a:pPr algn="ctr"/>
                      <a:r>
                        <a:rPr lang="it-IT" dirty="0" smtClean="0"/>
                        <a:t>Complications </a:t>
                      </a:r>
                      <a:r>
                        <a:rPr lang="it-IT" dirty="0" err="1" smtClean="0"/>
                        <a:t>anesthesia</a:t>
                      </a:r>
                      <a:r>
                        <a:rPr lang="it-IT" dirty="0" smtClean="0"/>
                        <a:t> </a:t>
                      </a:r>
                      <a:r>
                        <a:rPr lang="it-IT" dirty="0" err="1" smtClean="0"/>
                        <a:t>related</a:t>
                      </a:r>
                      <a:r>
                        <a:rPr lang="it-IT" dirty="0" smtClean="0"/>
                        <a:t> </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r>
              <a:tr h="370840">
                <a:tc>
                  <a:txBody>
                    <a:bodyPr/>
                    <a:lstStyle/>
                    <a:p>
                      <a:pPr algn="ctr"/>
                      <a:r>
                        <a:rPr lang="it-IT" dirty="0" smtClean="0"/>
                        <a:t>Retrograde</a:t>
                      </a:r>
                      <a:r>
                        <a:rPr lang="it-IT" baseline="0" dirty="0" smtClean="0"/>
                        <a:t> </a:t>
                      </a:r>
                      <a:r>
                        <a:rPr lang="it-IT" baseline="0" dirty="0" err="1" smtClean="0"/>
                        <a:t>contrastographic</a:t>
                      </a:r>
                      <a:r>
                        <a:rPr lang="it-IT" baseline="0" dirty="0" smtClean="0"/>
                        <a:t> </a:t>
                      </a:r>
                      <a:r>
                        <a:rPr lang="it-IT" baseline="0" dirty="0" err="1" smtClean="0"/>
                        <a:t>evaluation</a:t>
                      </a:r>
                      <a:endParaRPr lang="it-IT" dirty="0"/>
                    </a:p>
                  </a:txBody>
                  <a:tcPr/>
                </a:tc>
                <a:tc>
                  <a:txBody>
                    <a:bodyPr/>
                    <a:lstStyle/>
                    <a:p>
                      <a:pPr algn="ctr"/>
                      <a:r>
                        <a:rPr lang="it-IT" dirty="0" smtClean="0"/>
                        <a:t>0</a:t>
                      </a:r>
                      <a:endParaRPr lang="it-IT" dirty="0"/>
                    </a:p>
                  </a:txBody>
                  <a:tcPr/>
                </a:tc>
                <a:tc>
                  <a:txBody>
                    <a:bodyPr/>
                    <a:lstStyle/>
                    <a:p>
                      <a:pPr algn="ctr"/>
                      <a:r>
                        <a:rPr lang="it-IT" dirty="0" smtClean="0"/>
                        <a:t>38</a:t>
                      </a:r>
                      <a:endParaRPr lang="it-IT" dirty="0"/>
                    </a:p>
                  </a:txBody>
                  <a:tcPr/>
                </a:tc>
              </a:tr>
            </a:tbl>
          </a:graphicData>
        </a:graphic>
      </p:graphicFrame>
      <p:sp>
        <p:nvSpPr>
          <p:cNvPr id="6" name="Rettangolo 5"/>
          <p:cNvSpPr/>
          <p:nvPr/>
        </p:nvSpPr>
        <p:spPr>
          <a:xfrm>
            <a:off x="309522" y="1558057"/>
            <a:ext cx="3286148" cy="2585323"/>
          </a:xfrm>
          <a:prstGeom prst="rect">
            <a:avLst/>
          </a:prstGeom>
          <a:ln w="38100">
            <a:solidFill>
              <a:srgbClr val="92D050"/>
            </a:solidFill>
          </a:ln>
        </p:spPr>
        <p:txBody>
          <a:bodyPr wrap="square">
            <a:spAutoFit/>
          </a:bodyPr>
          <a:lstStyle/>
          <a:p>
            <a:pPr algn="ctr"/>
            <a:r>
              <a:rPr lang="en-GB" dirty="0" smtClean="0"/>
              <a:t>Comparing  the study group data with an analogue number of </a:t>
            </a:r>
            <a:r>
              <a:rPr lang="en-GB" dirty="0" err="1" smtClean="0"/>
              <a:t>ureteral</a:t>
            </a:r>
            <a:r>
              <a:rPr lang="en-GB" dirty="0" smtClean="0"/>
              <a:t> </a:t>
            </a:r>
            <a:r>
              <a:rPr lang="en-GB" dirty="0" err="1" smtClean="0"/>
              <a:t>stenting</a:t>
            </a:r>
            <a:r>
              <a:rPr lang="en-GB" dirty="0" smtClean="0"/>
              <a:t>  procedures performed in the same period  under fluoroscopic guidance, we find only a </a:t>
            </a:r>
            <a:r>
              <a:rPr lang="en-GB" dirty="0" err="1" smtClean="0"/>
              <a:t>significative</a:t>
            </a:r>
            <a:r>
              <a:rPr lang="en-GB" dirty="0" smtClean="0"/>
              <a:t> differences in term of procedures mean time duration ...</a:t>
            </a:r>
            <a:endParaRPr lang="it-IT" b="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54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TotalTime>
  <Words>1246</Words>
  <Application>Microsoft Office PowerPoint</Application>
  <PresentationFormat>Personalizzato</PresentationFormat>
  <Paragraphs>134</Paragraphs>
  <Slides>13</Slides>
  <Notes>12</Notes>
  <HiddenSlides>0</HiddenSlides>
  <MMClips>12</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Andrea Fabiani*, Emanuele Iacobone**, Maria Pia Pavia°, Luca Lepri*, Federico Boncagni**, Daniele Elisei**,  Lucilla Servi*, Giuseppe Tappatà**   *Urology Unit, Surgical Dpt, ASUR MARCHE Area Vasta 3, Macerata (Italy) ° Resident, Department of Urology, Marche Polythecnic University, Ancona (Italy) ** Departmente of Intensive Care, ASUR MARCHE Area Vasta 3, Macerata (Italy)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Andrea Fabiani*, Emanuele Iacobone**, Maria Pia Pavia°, Luca Lepri*, Federico Boncagni**, Daniele Elisei**,  Lucilla Servi*, Giuseppe Tappatà**   *Urology Unit, Surgical Dpt, ASUR MARCHE Area Vasta 3, Macerata (Italy) ° Resident, Department of Urology, Marche Polythecnic University, Ancona (Italy) ** Departmente of Intensive Care, ASUR MARCHE Area Vasta 3, Macerata (Italy)</dc:title>
  <dc:creator>Maria Pia Pavia</dc:creator>
  <cp:lastModifiedBy>Maria Pia Pavia</cp:lastModifiedBy>
  <cp:revision>24</cp:revision>
  <dcterms:modified xsi:type="dcterms:W3CDTF">2020-11-23T21:32:07Z</dcterms:modified>
</cp:coreProperties>
</file>